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 id="2147483661" r:id="rId2"/>
  </p:sldMasterIdLst>
  <p:notesMasterIdLst>
    <p:notesMasterId r:id="rId2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70663" autoAdjust="0"/>
  </p:normalViewPr>
  <p:slideViewPr>
    <p:cSldViewPr snapToGrid="0" snapToObjects="1">
      <p:cViewPr varScale="1">
        <p:scale>
          <a:sx n="52" d="100"/>
          <a:sy n="52" d="100"/>
        </p:scale>
        <p:origin x="552" y="24"/>
      </p:cViewPr>
      <p:guideLst/>
    </p:cSldViewPr>
  </p:slideViewPr>
  <p:notesTextViewPr>
    <p:cViewPr>
      <p:scale>
        <a:sx n="1" d="1"/>
        <a:sy n="1" d="1"/>
      </p:scale>
      <p:origin x="0" y="0"/>
    </p:cViewPr>
  </p:notesTextViewPr>
  <p:notesViewPr>
    <p:cSldViewPr snapToGrid="0" snapToObjects="1">
      <p:cViewPr>
        <p:scale>
          <a:sx n="100" d="100"/>
          <a:sy n="100" d="100"/>
        </p:scale>
        <p:origin x="2960" y="-30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a:t>
            </a:r>
            <a:endParaRPr/>
          </a:p>
        </p:txBody>
      </p:sp>
      <p:sp>
        <p:nvSpPr>
          <p:cNvPr id="97" name="Google Shape;9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2:notes"/>
          <p:cNvSpPr>
            <a:spLocks noGrp="1" noRot="1" noChangeAspect="1"/>
          </p:cNvSpPr>
          <p:nvPr>
            <p:ph type="sldImg" idx="2"/>
          </p:nvPr>
        </p:nvSpPr>
        <p:spPr>
          <a:xfrm>
            <a:off x="685800" y="115728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2:notes"/>
          <p:cNvSpPr txBox="1">
            <a:spLocks noGrp="1"/>
          </p:cNvSpPr>
          <p:nvPr>
            <p:ph type="body" idx="1"/>
          </p:nvPr>
        </p:nvSpPr>
        <p:spPr>
          <a:xfrm>
            <a:off x="623455" y="4400549"/>
            <a:ext cx="5548745" cy="447559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Winter storm Ulmer  as it was named, stemmed out of  clash of weather fronts that occurred on the eastern side of the Rocky mountains. Storms that generate in this area are often referred to as ”</a:t>
            </a:r>
            <a:r>
              <a:rPr lang="en-US">
                <a:highlight>
                  <a:srgbClr val="FFFF00"/>
                </a:highlight>
              </a:rPr>
              <a:t>Colorado Lows</a:t>
            </a:r>
            <a:r>
              <a:rPr lang="en-US"/>
              <a:t>” . This is typified by upper level air crossing the Leeward (Eastern ) side of the Rocky mountains producing a trough in the wind and enhances Low frontal development on the Ground (Lutgens, p239).  In Low pressure fronts, </a:t>
            </a:r>
            <a:r>
              <a:rPr lang="en-US">
                <a:highlight>
                  <a:srgbClr val="FFFF00"/>
                </a:highlight>
              </a:rPr>
              <a:t>winds rotate inward (Counterclockwise) and upward</a:t>
            </a:r>
            <a:r>
              <a:rPr lang="en-US"/>
              <a:t>, drawing in warm moist air from a water source. In this case, the water source was a Maritime Tropical air mass in the Gulf of Mexico. As the Moist (less dense)  air rises </a:t>
            </a:r>
            <a:r>
              <a:rPr lang="en-US">
                <a:highlight>
                  <a:srgbClr val="FFFF00"/>
                </a:highlight>
              </a:rPr>
              <a:t>it cools and condenses and forms rain or snow</a:t>
            </a:r>
            <a:r>
              <a:rPr lang="en-US"/>
              <a:t>. The High pressure front rotates in an opposite </a:t>
            </a:r>
            <a:r>
              <a:rPr lang="en-US">
                <a:highlight>
                  <a:srgbClr val="FFFF00"/>
                </a:highlight>
              </a:rPr>
              <a:t>(Clockwise) direction and rotates outward and down</a:t>
            </a:r>
            <a:r>
              <a:rPr lang="en-US"/>
              <a:t> The air mass that was providing the cold air was a Continental Polar </a:t>
            </a:r>
            <a:r>
              <a:rPr lang="en-US">
                <a:highlight>
                  <a:srgbClr val="FFFF00"/>
                </a:highlight>
              </a:rPr>
              <a:t>air mass</a:t>
            </a:r>
            <a:r>
              <a:rPr lang="en-US"/>
              <a:t>.  The collision of these two frontal boundaries set the stage for the intensification of the storm.  How it got to the intensity that it did and what made it classified as a ‘Bomb Cyclone” I will attempt to explain as this paper progresses. Due to the enormity of the storm it would be unreasonable for a new student of  Meteorology  to try to explain all facets of the storm. This event caused massive flooding, wind damage, and blizzard conditions in a wide swath of our nation. I have elected to focus my inquiry on the </a:t>
            </a:r>
            <a:r>
              <a:rPr lang="en-US" b="1"/>
              <a:t>blizzard conditions in the state of Nebraska</a:t>
            </a:r>
            <a:r>
              <a:rPr lang="en-US"/>
              <a:t>. It is important to remember  is that  weather has to be observed on the SURFACE as well as ALOFT.</a:t>
            </a:r>
            <a:endParaRPr/>
          </a:p>
        </p:txBody>
      </p:sp>
      <p:sp>
        <p:nvSpPr>
          <p:cNvPr id="104" name="Google Shape;10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As can be seen from this this Map (Obtained from www.worldatlas.com) the United States is made up of a number of prominent </a:t>
            </a:r>
            <a:r>
              <a:rPr lang="en-US">
                <a:highlight>
                  <a:srgbClr val="FFFF00"/>
                </a:highlight>
              </a:rPr>
              <a:t>topographical features</a:t>
            </a:r>
            <a:r>
              <a:rPr lang="en-US"/>
              <a:t> . Nebraska lies to the East of the Rocky Mountain Range and is not uniform in its elevation. To the West, as can be seen by the chart graphic, begins lower level mountains ( Approximately 6000 Feet in elevation). As the state continues to the East it slopes downward what the chart describes as hills, and in the southern part of the state the lands are described as low. These varying elevations in topography play in to weather and how it can unfold. At this latitude in the United States, </a:t>
            </a:r>
            <a:r>
              <a:rPr lang="en-US">
                <a:highlight>
                  <a:srgbClr val="FFFF00"/>
                </a:highlight>
              </a:rPr>
              <a:t>winds flow front the west toward the east</a:t>
            </a:r>
            <a:r>
              <a:rPr lang="en-US"/>
              <a:t>. This flow of wind ,at the surface, is altered by topography affects weather conditions. </a:t>
            </a:r>
            <a:endParaRPr/>
          </a:p>
          <a:p>
            <a:pPr marL="0" lvl="0" indent="0" algn="l" rtl="0">
              <a:spcBef>
                <a:spcPts val="0"/>
              </a:spcBef>
              <a:spcAft>
                <a:spcPts val="0"/>
              </a:spcAft>
              <a:buNone/>
            </a:pPr>
            <a:r>
              <a:rPr lang="en-US"/>
              <a:t>Another important factor to consider is available sources of water. To the West side of the US lies the Pacific Ocean, to the SW lies the Gulf of California, and finally to the south lies the Gulf of Mexico. The Atlantic Ocean is not forgotten but does not play as much of a factor due to where Nebraska is situated. With these abundant sources of water to feed growing storms weather can get the fuel it needs to grow and intensify. Another Prominent feature is the Canadian North. As it is generally colder, the farther north you get, Continental Polar (cP) Air Masses flow down  and interact with Maritime Tropical (mT) air masses flowing up from the south. Active weather is the result.</a:t>
            </a:r>
            <a:endParaRPr/>
          </a:p>
        </p:txBody>
      </p:sp>
      <p:sp>
        <p:nvSpPr>
          <p:cNvPr id="113" name="Google Shape;11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4:notes"/>
          <p:cNvSpPr>
            <a:spLocks noGrp="1" noRot="1" noChangeAspect="1"/>
          </p:cNvSpPr>
          <p:nvPr>
            <p:ph type="sldImg" idx="2"/>
          </p:nvPr>
        </p:nvSpPr>
        <p:spPr>
          <a:xfrm>
            <a:off x="939800" y="333375"/>
            <a:ext cx="5164138" cy="29051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These Surface Analysis Maps are for 3/12/19 at 00Z and 12Z . A low pressure cell (represented by a RED “L”)  can be seen that formed on the east side of the Rocky Mountains between 00Z and 12Z. According to our textbook “East of the Rocky’s, warm </a:t>
            </a:r>
            <a:r>
              <a:rPr lang="en-US">
                <a:highlight>
                  <a:srgbClr val="FFFF00"/>
                </a:highlight>
              </a:rPr>
              <a:t>fronts</a:t>
            </a:r>
            <a:r>
              <a:rPr lang="en-US"/>
              <a:t> are usually associated with maritime tropical (mT) air that enters the United States from the Gulf of Mexico and “glides” over cooler air positioned over land” (Lutgens, p227). The specific location of this Low cell is the South East Corner of Colorado adjacent to Kansas. Additionally there are 4 other Low cells (to the West)  in the Southwest part of the country and upper Mexico .  A stationary frontal boundary (represented by a line that has Blue Triangles and Red Semi-Circle marks on opposite sides)  that stretches from NE Arizona down through New Mexico and into Texas separates 4 High pressure cells (represented by a BLUE “H”) to the East, that stretch roughly NW to SE along the Rocky mountain Range. </a:t>
            </a:r>
            <a:endParaRPr/>
          </a:p>
          <a:p>
            <a:pPr marL="0" lvl="0" indent="0" algn="l" rtl="0">
              <a:spcBef>
                <a:spcPts val="0"/>
              </a:spcBef>
              <a:spcAft>
                <a:spcPts val="0"/>
              </a:spcAft>
              <a:buNone/>
            </a:pPr>
            <a:r>
              <a:rPr lang="en-US"/>
              <a:t>A word about Low and High pressure systems is in order to set the stage and describe what is happening. Low pressure systems rotate counterclockwise inward and upward. High Pressure systems, conversely rotate outward and downward. This is important because Low Pressure systems draw in warm, many times moist, air and rise it aloft. </a:t>
            </a:r>
            <a:r>
              <a:rPr lang="en-US">
                <a:highlight>
                  <a:srgbClr val="FFFF00"/>
                </a:highlight>
              </a:rPr>
              <a:t>Rising Air= Active Weather</a:t>
            </a:r>
            <a:r>
              <a:rPr lang="en-US"/>
              <a:t> (Krayer, 2019). High Pressure systems are associated with cold sinking air that is not moisture laden. </a:t>
            </a:r>
            <a:endParaRPr/>
          </a:p>
        </p:txBody>
      </p:sp>
      <p:sp>
        <p:nvSpPr>
          <p:cNvPr id="126" name="Google Shape;12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These Surface analysis maps so several things that need to be explained. The lines that show a Low Front are RED semi Circles on the side the front is moving to. Conversely, a High Pressure front is represented by a blue line with blue triangles pointing in the direction the front is moving to. Additionally light blue colored wind barbs show the direction the wind is coming from. A full explanation of how to read a surface chart can be seen at the following Hyperlink(https://www.weather.gov/jetstream/wxmaps).</a:t>
            </a:r>
            <a:endParaRPr/>
          </a:p>
          <a:p>
            <a:pPr marL="0" lvl="0" indent="0" algn="l" rtl="0">
              <a:spcBef>
                <a:spcPts val="0"/>
              </a:spcBef>
              <a:spcAft>
                <a:spcPts val="0"/>
              </a:spcAft>
              <a:buNone/>
            </a:pPr>
            <a:r>
              <a:rPr lang="en-US"/>
              <a:t>What becomes evident on the 00Z map is that several fronts have become clearly formed and are starting to strengthen and intensify. The brown lines on the maps connect areas of equal air pressure, The closer the lines (</a:t>
            </a:r>
            <a:r>
              <a:rPr lang="en-US">
                <a:highlight>
                  <a:srgbClr val="FFFF00"/>
                </a:highlight>
              </a:rPr>
              <a:t>isobars</a:t>
            </a:r>
            <a:r>
              <a:rPr lang="en-US"/>
              <a:t>) are being closer together indicate a </a:t>
            </a:r>
            <a:r>
              <a:rPr lang="en-US">
                <a:highlight>
                  <a:srgbClr val="FFFF00"/>
                </a:highlight>
              </a:rPr>
              <a:t>steeper pressure gradient </a:t>
            </a:r>
            <a:r>
              <a:rPr lang="en-US"/>
              <a:t>and more intense weather. Another type of frontal line is represented on the 12Z map and that is an Occluded front. It is a purple line with alternating Purple Triangles and Purple Semi Circles. An occluded frontal boundary represents a rapidly moving cold front overtaking a warm front ( Lutgens, p.230). This makes sense when you compare the 00Z image and 12Z image. Cold fronts (H) are very steep ad move at a rate 50% faster than warm(L) fronts (Lutgens, p.230). The wind barbs show the counter clockwise rotation showing the influence of the low front. Keep in mind that moist air is </a:t>
            </a:r>
            <a:r>
              <a:rPr lang="en-US">
                <a:highlight>
                  <a:srgbClr val="FFFF00"/>
                </a:highlight>
              </a:rPr>
              <a:t>converging</a:t>
            </a:r>
            <a:r>
              <a:rPr lang="en-US"/>
              <a:t>  from the south where it is being drawn aloft.</a:t>
            </a:r>
            <a:endParaRPr/>
          </a:p>
        </p:txBody>
      </p:sp>
      <p:sp>
        <p:nvSpPr>
          <p:cNvPr id="135" name="Google Shape;13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Map of 3/14 00Z shows the intensity of the storm, as represented by the very closely spaced isobars, </a:t>
            </a:r>
            <a:r>
              <a:rPr lang="en-US">
                <a:highlight>
                  <a:srgbClr val="FFFF00"/>
                </a:highlight>
              </a:rPr>
              <a:t>cyclonic</a:t>
            </a:r>
            <a:r>
              <a:rPr lang="en-US"/>
              <a:t> rotation and multiple frontal boundaries  formed around the low (L) front that is just south of Nebraska in the state of Kansas.  What this image depicts is that there is cold air coming down from the North behind the cold front. The cold front is pushing warm moist air that is coming from warm tropical air producing exaggerated lift. The occluded front usually occur in the later </a:t>
            </a:r>
            <a:r>
              <a:rPr lang="en-US">
                <a:highlight>
                  <a:srgbClr val="FFFF00"/>
                </a:highlight>
              </a:rPr>
              <a:t>stages of a storms life cycle</a:t>
            </a:r>
            <a:r>
              <a:rPr lang="en-US"/>
              <a:t> (Lutgens 230). This is a cold occluded front which promotes lifting of both the warm air and the cool air that rides ahead of the impending cold front. According to Ludgens “ in winter the affected region may experience Blizzard conditions” (Lutgens, p230). The position of this storm and the associated occluded front are telling. In Low pressure systems, also known as </a:t>
            </a:r>
            <a:r>
              <a:rPr lang="en-US">
                <a:highlight>
                  <a:srgbClr val="FFFF00"/>
                </a:highlight>
              </a:rPr>
              <a:t>Mid Latitude cyclones</a:t>
            </a:r>
            <a:r>
              <a:rPr lang="en-US"/>
              <a:t>, heavy snowfall usually occurs north of the center of the storm (Lutgens p240). Of note are the very tight spacing of the isobars indicating a very steep wind gradient to the North and West of the storm center. This is Nebraska, Kansas, and Colorado.</a:t>
            </a:r>
            <a:endParaRPr/>
          </a:p>
        </p:txBody>
      </p:sp>
      <p:sp>
        <p:nvSpPr>
          <p:cNvPr id="144" name="Google Shape;14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As I am not a meteorologist but a new student to the science, I will attempt to explain the events in simple terms and concepts adding more depth as I discuss different observations made by way of a series of maps and charts  that depict the weather conditions during different time periods of the storm.</a:t>
            </a:r>
            <a:endParaRPr/>
          </a:p>
          <a:p>
            <a:pPr marL="0" lvl="0" indent="0" algn="l" rtl="0">
              <a:spcBef>
                <a:spcPts val="0"/>
              </a:spcBef>
              <a:spcAft>
                <a:spcPts val="0"/>
              </a:spcAft>
              <a:buNone/>
            </a:pPr>
            <a:r>
              <a:rPr lang="en-US"/>
              <a:t>There are three </a:t>
            </a:r>
            <a:r>
              <a:rPr lang="en-US" b="1"/>
              <a:t>main things </a:t>
            </a:r>
            <a:r>
              <a:rPr lang="en-US"/>
              <a:t>that needed to be evaluated that contribute to the creation and intensity of Winter Storm Ulmer. They are depicted in images 1-3 above.</a:t>
            </a:r>
            <a:endParaRPr/>
          </a:p>
          <a:p>
            <a:pPr marL="0" lvl="0" indent="0" algn="l" rtl="0">
              <a:spcBef>
                <a:spcPts val="0"/>
              </a:spcBef>
              <a:spcAft>
                <a:spcPts val="0"/>
              </a:spcAft>
              <a:buNone/>
            </a:pPr>
            <a:endParaRPr/>
          </a:p>
          <a:p>
            <a:pPr marL="0" lvl="0" indent="0" algn="l" rtl="0">
              <a:spcBef>
                <a:spcPts val="0"/>
              </a:spcBef>
              <a:spcAft>
                <a:spcPts val="0"/>
              </a:spcAft>
              <a:buNone/>
            </a:pPr>
            <a:r>
              <a:rPr lang="en-US"/>
              <a:t>Image 1 shows the Barometric Pressure range across the US  on March 13, 2019 ( Story by Katherine Hanson, NASA Earthobservatory webpage, accessed 4/1/19)</a:t>
            </a:r>
            <a:endParaRPr/>
          </a:p>
          <a:p>
            <a:pPr marL="0" lvl="0" indent="0" algn="l" rtl="0">
              <a:spcBef>
                <a:spcPts val="0"/>
              </a:spcBef>
              <a:spcAft>
                <a:spcPts val="0"/>
              </a:spcAft>
              <a:buNone/>
            </a:pPr>
            <a:r>
              <a:rPr lang="en-US"/>
              <a:t>Image 2 shows the water vapor image across the US on March 13, 2019 ( Story by Katherine Hanson, NASA Earthobservatory webpage, accessed 4/1/19)</a:t>
            </a:r>
            <a:endParaRPr/>
          </a:p>
          <a:p>
            <a:pPr marL="0" lvl="0" indent="0" algn="l" rtl="0">
              <a:spcBef>
                <a:spcPts val="0"/>
              </a:spcBef>
              <a:spcAft>
                <a:spcPts val="0"/>
              </a:spcAft>
              <a:buNone/>
            </a:pPr>
            <a:r>
              <a:rPr lang="en-US"/>
              <a:t>Image 3 shows an depiction  of the cyclonic nature of he Low Pressure system the US at 18000 feet above sea level on March 13 2019 (Article by Chris Dolce, Weather.com, accessed 4/1/19)</a:t>
            </a:r>
            <a:endParaRPr/>
          </a:p>
          <a:p>
            <a:pPr marL="0" lvl="0" indent="0" algn="l" rtl="0">
              <a:spcBef>
                <a:spcPts val="0"/>
              </a:spcBef>
              <a:spcAft>
                <a:spcPts val="0"/>
              </a:spcAft>
              <a:buNone/>
            </a:pPr>
            <a:endParaRPr/>
          </a:p>
          <a:p>
            <a:pPr marL="0" lvl="0" indent="0" algn="l" rtl="0">
              <a:spcBef>
                <a:spcPts val="0"/>
              </a:spcBef>
              <a:spcAft>
                <a:spcPts val="0"/>
              </a:spcAft>
              <a:buNone/>
            </a:pPr>
            <a:r>
              <a:rPr lang="en-US"/>
              <a:t>These three elements: Barometric Pressure, Water Vapor, Pressure system, along with wind flows, show how this storm gained and sustained the power that it did and resulted in devastating combination of outcomes that the Midwest is not soon to forget.</a:t>
            </a:r>
            <a:endParaRPr/>
          </a:p>
        </p:txBody>
      </p:sp>
      <p:sp>
        <p:nvSpPr>
          <p:cNvPr id="153" name="Google Shape;153;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Barometric pressure readings for N. Platte NE (LBF) and Chadron NE (CDR) from 3-12-19 00Z through 031419 12Z.  On the preceding  page the top left graphic showed a visual of the center of the ” Bomb Cyclone” or </a:t>
            </a:r>
            <a:r>
              <a:rPr lang="en-US">
                <a:highlight>
                  <a:srgbClr val="FFFF00"/>
                </a:highlight>
              </a:rPr>
              <a:t>Bombogenesis</a:t>
            </a:r>
            <a:r>
              <a:rPr lang="en-US"/>
              <a:t>. To meet the criteria for Bombogenesis the Barometric pressure needs to drop 24 points in 24 hours (Chris Dolce, Weather.com). This chart shows that was in fact the case in N. Platte NE (LBF) but was NOT the case in Chadron NE (CDR). In N. Platte the lowest barometric pressure reading was 982mb, 24 hrs prior the pressure had been 1010mb. This represents a drop of 28 mb in a 24 hour period! The drop in pressure was significant in Chadron NE as well but did not rise to the Bombogenesis mark. The buzzwords make for great news bites but what do they mean? In essence the more the barometric pressure drops and the quicker it drops the more stormy the weather is going to be. Referring back to the image on the prior page the differences in between pressures seen at N. Platte and Chadron make sense. N. Platte is closer to the center of the storm and Chadron is farther to the west of the storm. Additionally, there are altitude differences to consider. </a:t>
            </a:r>
            <a:r>
              <a:rPr lang="en-US">
                <a:highlight>
                  <a:srgbClr val="FFFF00"/>
                </a:highlight>
              </a:rPr>
              <a:t>Barometric pressure drops with altitude</a:t>
            </a:r>
            <a:r>
              <a:rPr lang="en-US"/>
              <a:t>. Chadron is 3,379’ in height, as opposed to N. Platte which is at 2,800”. The extreme drop in Due </a:t>
            </a:r>
            <a:r>
              <a:rPr lang="en-US">
                <a:highlight>
                  <a:srgbClr val="00FF00"/>
                </a:highlight>
              </a:rPr>
              <a:t>dew</a:t>
            </a:r>
            <a:r>
              <a:rPr lang="en-US"/>
              <a:t> point was directly related to the Low Front.</a:t>
            </a:r>
            <a:endParaRPr/>
          </a:p>
        </p:txBody>
      </p:sp>
      <p:sp>
        <p:nvSpPr>
          <p:cNvPr id="166" name="Google Shape;16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GOES Water Vapor Images 3/12 – 3/14, Show the presence of an </a:t>
            </a:r>
            <a:r>
              <a:rPr lang="en-US">
                <a:highlight>
                  <a:srgbClr val="FFFF00"/>
                </a:highlight>
              </a:rPr>
              <a:t>atmospheric river</a:t>
            </a:r>
            <a:r>
              <a:rPr lang="en-US"/>
              <a:t> of moisture being drawn from a Maritime Tropical (mt) water source. The white river of moisture can clearly be seen flowing from the southwest to the northeast. If you look at the image from 3/14 00Z it looks identical to Image #2 &amp;3 two pages back that represent the influx of moisture to the storm system as well as the cyclonic lifting power associated with the Low Pressure system.</a:t>
            </a:r>
            <a:endParaRPr/>
          </a:p>
        </p:txBody>
      </p:sp>
      <p:sp>
        <p:nvSpPr>
          <p:cNvPr id="172" name="Google Shape;17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IR Satellite, Surface Pressure, Fronts and Wind Vectors for 3/12-3/14. I elected to use this series of slides because it helps drive home storm movement, wind direction and the intensity of the low front. First lets speak to intensity. The images of 3/13 12Z and 3/14 00Z tell a clear tail </a:t>
            </a:r>
            <a:r>
              <a:rPr lang="en-US">
                <a:highlight>
                  <a:srgbClr val="00FF00"/>
                </a:highlight>
              </a:rPr>
              <a:t>tale</a:t>
            </a:r>
            <a:r>
              <a:rPr lang="en-US"/>
              <a:t>. The closeness of the isobars show the steep wind gradient that existed. The wind vectors show the clear cyclonic action of the low front. Though this is an IR image the white reflective surface of the cloud tops can clearly be seen and form the </a:t>
            </a:r>
            <a:r>
              <a:rPr lang="en-US">
                <a:highlight>
                  <a:srgbClr val="FFFF00"/>
                </a:highlight>
              </a:rPr>
              <a:t>classic comma shape</a:t>
            </a:r>
            <a:r>
              <a:rPr lang="en-US"/>
              <a:t> of Low fronts. On the image of 3/14 at 12Z it can be seen that the low front has moved eastward and is beginning to spread. Also noted in this image is the massive influx of Cold air from the north. As the air is drawn down and curves around the base of the Low Front, a </a:t>
            </a:r>
            <a:r>
              <a:rPr lang="en-US">
                <a:highlight>
                  <a:srgbClr val="FFFF00"/>
                </a:highlight>
              </a:rPr>
              <a:t>Dryline</a:t>
            </a:r>
            <a:r>
              <a:rPr lang="en-US"/>
              <a:t> develops. A Dryline  forms behind a cold frontal boundary. If you go back to the surface map on page 7 you will see the cold front in place and the dryline behind it. </a:t>
            </a:r>
            <a:endParaRPr/>
          </a:p>
        </p:txBody>
      </p:sp>
      <p:sp>
        <p:nvSpPr>
          <p:cNvPr id="180" name="Google Shape;18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Surface Winds Streams 3/12 00z – 3/14 12Z, These charts show the surface winds and show convergence at the surface. Where winds converge they have to go somewhere. The winds blowing in from a warm  Maritime Tropical (mT) airmass enter the Mid Level cyclone (L) and rotate inward and upward. Weather does not exist in two dimensions but in three so the air that has converged, with its abundant moisture rises and disturbs the stable dry upper atmosphere. A process known as </a:t>
            </a:r>
            <a:r>
              <a:rPr lang="en-US">
                <a:highlight>
                  <a:srgbClr val="FFFF00"/>
                </a:highlight>
              </a:rPr>
              <a:t>(W)RECHCR</a:t>
            </a:r>
            <a:r>
              <a:rPr lang="en-US"/>
              <a:t> occurs. The acronym stand for the following: (W) arm air (R)ises, rising air ( E ) xpands, expanding air ( C ) ools, cool air (H)umidifies, humdified air supports ( C ) ondensation promotes (R) Rain. Depending on conditions during the descent the particles can be in the form of rain, snow, sleet, or hail.</a:t>
            </a:r>
            <a:endParaRPr/>
          </a:p>
        </p:txBody>
      </p:sp>
      <p:sp>
        <p:nvSpPr>
          <p:cNvPr id="191" name="Google Shape;19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Wind Speed chart for Chadron NE and N. Platte NE. I created this chart based upon data from Meteograms that obtained from the Wyoming Weather Web. I think it is easier to see a graphic representation as to the profound changes in the wind speed that occurred during the storm. The preceding charts showed the wind direction but this shows the sustained  Wind speed numbers. The first 32 hours of the storm were up and down but a sustained increase was notes at 33hours into the storm. As N. Platte (LBF) was closer to the more intense portion of the storm the winds were higher and stayed higher.</a:t>
            </a:r>
            <a:endParaRPr/>
          </a:p>
        </p:txBody>
      </p:sp>
      <p:sp>
        <p:nvSpPr>
          <p:cNvPr id="202" name="Google Shape;202;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Wind Gust Speeds N. Platte NE. I created this slide to show that, 48 Hrs into the storm, the winds were mostly at 25kts to 38kts. The Orange trace represents over a sustained period that ranged from about 35 kts to a high of about 56kts. This was over a period that spanned approximately 26 Hrs. According to Grace Miller from Accuweather.com, </a:t>
            </a:r>
            <a:r>
              <a:rPr lang="en-US">
                <a:highlight>
                  <a:srgbClr val="FFFF00"/>
                </a:highlight>
              </a:rPr>
              <a:t>Blizzard conditions</a:t>
            </a:r>
            <a:r>
              <a:rPr lang="en-US"/>
              <a:t> are said to have been obtained if s</a:t>
            </a:r>
            <a:r>
              <a:rPr lang="en-US" sz="1200">
                <a:solidFill>
                  <a:schemeClr val="dk1"/>
                </a:solidFill>
                <a:latin typeface="Calibri"/>
                <a:ea typeface="Calibri"/>
                <a:cs typeface="Calibri"/>
                <a:sym typeface="Calibri"/>
              </a:rPr>
              <a:t>torms contain a large amount of snow or blowing snow, winds in excess of 35 mph &amp; visibility less than ¼ mile for at least 3 hours.</a:t>
            </a:r>
            <a:r>
              <a:rPr lang="en-US"/>
              <a:t>  Clearly this met or exceeded these criteria. Snow totals for the duration of the storm will be presented later in this analysis.</a:t>
            </a:r>
            <a:endParaRPr/>
          </a:p>
        </p:txBody>
      </p:sp>
      <p:sp>
        <p:nvSpPr>
          <p:cNvPr id="208" name="Google Shape;208;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Wind Speed and Gusts Chadron NE. I created this chart to show that, while it was likely that Chadron met the 3 Hour period of wind gust over 35 kts, it did not experience nearly the sustained effects of the winds as were experience in N. Platte. This is not meant to diminish the severity of what occurred, far from it, rather it is to show that the storm presented differing conditions and outcomes over a wide range of territory.</a:t>
            </a:r>
            <a:endParaRPr/>
          </a:p>
        </p:txBody>
      </p:sp>
      <p:sp>
        <p:nvSpPr>
          <p:cNvPr id="214" name="Google Shape;214;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Temperature Chart  Chadron NE, N. Platte NE. For this to be a snow event and meet the standard of “Blizzard” conditions the temperature had to be conducive to snow as opposed to rain. The surface temps were not in the ballpark in the beginning of the observed period reaching temps in the mid 50’s. As the storm intensified the temperatures dropped to near freezing for a sustained period. The differences in altitude played a roll on this front. Chadron is at a higher altitude, and temperature drops with increases in altitude. Of importance to remember is that COLD Continental Polar (cP) air came  down behind the warm air creating the clash of fronts and aiding in the creation of Blizzard conditions</a:t>
            </a:r>
            <a:endParaRPr/>
          </a:p>
        </p:txBody>
      </p:sp>
      <p:sp>
        <p:nvSpPr>
          <p:cNvPr id="220" name="Google Shape;220;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850 MB Charts from 3/12 – 3/14. On the 850mb charts I am looking for higher wind speeds and the </a:t>
            </a:r>
            <a:r>
              <a:rPr lang="en-US">
                <a:highlight>
                  <a:srgbClr val="FFFF00"/>
                </a:highlight>
              </a:rPr>
              <a:t>influx of water vapor</a:t>
            </a:r>
            <a:r>
              <a:rPr lang="en-US"/>
              <a:t> from a Tropical Air Mass ( mT). The moisture from a water source is show on the maps as being a green lines. The wind speeds are shown by the Blue </a:t>
            </a:r>
            <a:r>
              <a:rPr lang="en-US">
                <a:highlight>
                  <a:srgbClr val="FFFF00"/>
                </a:highlight>
              </a:rPr>
              <a:t>barb or feathers</a:t>
            </a:r>
            <a:r>
              <a:rPr lang="en-US"/>
              <a:t> that show the direction that the wind is coming from. Triangles on the barb indicate wind speeds of 50 kts, long lines indicate 10kts, and half lines indicate 5 kts. On 3/13 it can be seen on both the 00Z and 12Z chart that wind speeds greater than 30kts are continually present as is moisture vapor from a mT air mass. On the chart of 03/13 at 00Z the winds are directly from the south with the low not being fully formed, that is NOT the case at 12Z. At 12Z on the 13</a:t>
            </a:r>
            <a:r>
              <a:rPr lang="en-US" baseline="30000"/>
              <a:t>th</a:t>
            </a:r>
            <a:r>
              <a:rPr lang="en-US"/>
              <a:t> the low is clearly formed the windspeeds have increased and convergence, thus lift, is clearly evident as observed by winds entering to the south of the low, converging with the southern winds and wrapping into the upstream side of the trough. This is indicative of a </a:t>
            </a:r>
            <a:r>
              <a:rPr lang="en-US">
                <a:highlight>
                  <a:srgbClr val="FFFF00"/>
                </a:highlight>
              </a:rPr>
              <a:t>low level jet</a:t>
            </a:r>
            <a:r>
              <a:rPr lang="en-US"/>
              <a:t>. This condition continues into 3/14 with moisture from the south pumping into the storm.</a:t>
            </a:r>
            <a:endParaRPr/>
          </a:p>
        </p:txBody>
      </p:sp>
      <p:sp>
        <p:nvSpPr>
          <p:cNvPr id="226" name="Google Shape;226;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700mb Charts from 3/12 -3/14. In this chart I am looking or a </a:t>
            </a:r>
            <a:r>
              <a:rPr lang="en-US">
                <a:highlight>
                  <a:srgbClr val="FFFF00"/>
                </a:highlight>
              </a:rPr>
              <a:t>long wave trough</a:t>
            </a:r>
            <a:r>
              <a:rPr lang="en-US"/>
              <a:t> (a large and pronounced dip in the isobar lines). The trough becomes clearly defined in the 3/13 12Z image. Also, less apparent but very significant is the presence of a </a:t>
            </a:r>
            <a:r>
              <a:rPr lang="en-US">
                <a:highlight>
                  <a:srgbClr val="FFFF00"/>
                </a:highlight>
              </a:rPr>
              <a:t>short wave trough</a:t>
            </a:r>
            <a:r>
              <a:rPr lang="en-US"/>
              <a:t>. This  short wave trough can be seen as a bump or dip in the generally smooth isobar lines.  But what do these two troughs mean and how do they affect the storm? Long range troughs are upper air disturbances or undulations if you will. Troughs are associated with low pressure systems (L) and a ridges with high pressure systems. As moist air spirals upward from the surface where it converges and it needs a place to go. It goes to an area of upper air divergence. Winds from below are said to develop downstream from an upper level, low pressure trough (Lutgens, p236). The Short wave tough, according to in class presentations does not create the active weather, rather, it tends to intensifies the storms that are beneath it (Krayer, 2019).  </a:t>
            </a:r>
            <a:endParaRPr/>
          </a:p>
        </p:txBody>
      </p:sp>
      <p:sp>
        <p:nvSpPr>
          <p:cNvPr id="237" name="Google Shape;237;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500mb Charts from 3/12 -3/14. These charts show the ridges and troughs in the upper air wind. These higher level (altitude ) winds aid in steering the path of the storm. Convergence can be seen on the upstream portion of the trough and </a:t>
            </a:r>
            <a:r>
              <a:rPr lang="en-US">
                <a:highlight>
                  <a:srgbClr val="FFFF00"/>
                </a:highlight>
              </a:rPr>
              <a:t>Divergence</a:t>
            </a:r>
            <a:r>
              <a:rPr lang="en-US"/>
              <a:t> on the downstream side. This is relatively clear to see on the image of 3/13 and 3/14 at bot 00Z and 12Z. The wind speeds are clearly accelerating coming out of the trough as opposed to entering it.</a:t>
            </a:r>
            <a:endParaRPr/>
          </a:p>
        </p:txBody>
      </p:sp>
      <p:sp>
        <p:nvSpPr>
          <p:cNvPr id="248" name="Google Shape;248;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300 MB Charts from 3/12 -3/14, These charts show what are referred to as </a:t>
            </a:r>
            <a:r>
              <a:rPr lang="en-US">
                <a:highlight>
                  <a:srgbClr val="FFFF00"/>
                </a:highlight>
              </a:rPr>
              <a:t>Jet Streaks</a:t>
            </a:r>
            <a:r>
              <a:rPr lang="en-US"/>
              <a:t> and areas of convergence and divergence. Remember that rising air = active weather</a:t>
            </a:r>
            <a:endParaRPr/>
          </a:p>
          <a:p>
            <a:pPr marL="0" lvl="0" indent="0" algn="l" rtl="0">
              <a:spcBef>
                <a:spcPts val="0"/>
              </a:spcBef>
              <a:spcAft>
                <a:spcPts val="0"/>
              </a:spcAft>
              <a:buNone/>
            </a:pPr>
            <a:r>
              <a:rPr lang="en-US"/>
              <a:t> ( Krayer, 2019) . If warm air cannot rise and form clouds and subsequent precipitation the atmosphere is considered stable, We have already determined that the warm air converged on the surface level, entered into cyclonic rotation (bringing it inward and upward) now the air has to get moved for storms to move or change in intensity. </a:t>
            </a:r>
            <a:endParaRPr/>
          </a:p>
          <a:p>
            <a:pPr marL="0" lvl="0" indent="0" algn="l" rtl="0">
              <a:spcBef>
                <a:spcPts val="0"/>
              </a:spcBef>
              <a:spcAft>
                <a:spcPts val="0"/>
              </a:spcAft>
              <a:buNone/>
            </a:pPr>
            <a:r>
              <a:rPr lang="en-US"/>
              <a:t>Jet streaks are intense high speed flows of air at the highest levels of the Troposphere (The level of the atmosphere where human life exists). We learned in our course of instruction that Jet Streaks are higher speed channels of air that flow within the jet stream (Krayer, 2019). Within the Jet streak are 4 zones where 2 things occur and in different magnitudes. Strong and Weak Convergence, and Strong and Weak Divergence. Zone 1 and 4 are where winds Converge, with Zone 1 being the strongest. </a:t>
            </a:r>
            <a:r>
              <a:rPr lang="en-US">
                <a:highlight>
                  <a:srgbClr val="FFFF00"/>
                </a:highlight>
              </a:rPr>
              <a:t>Zones 2 and 3</a:t>
            </a:r>
            <a:r>
              <a:rPr lang="en-US"/>
              <a:t> represent Divergence Zones with zone 2 being the Stronger. The divergence aloft promotes the entrance of the warm moist air and further destabilizes the atmosphere and can strengthen the storm.</a:t>
            </a:r>
            <a:endParaRPr/>
          </a:p>
        </p:txBody>
      </p:sp>
      <p:sp>
        <p:nvSpPr>
          <p:cNvPr id="259" name="Google Shape;259;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These Weather Front images cover 3/12-3/14. I chose to end with these maps for several reasons. The other maps show a tremendous amount of data and can provide different pieces of information that are used to explain and or predict what weather is going to occur, where and when. For those of us studying weather the charts and data are pivotal for forecasting. For most of the public, and some students, maps such as these represent an easy depiction of what  is expected to occur. A look at these maps during the period  of 3/12 – 3/14 confirms what analysis of the individual maps, charts and data showed. This visual format is easier on the eye and confirms the prediction of snowfall that existed in during the Blizzard portion of Winter Storm Ulmer.</a:t>
            </a:r>
            <a:endParaRPr/>
          </a:p>
        </p:txBody>
      </p:sp>
      <p:sp>
        <p:nvSpPr>
          <p:cNvPr id="280" name="Google Shape;280;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2:notes"/>
          <p:cNvSpPr>
            <a:spLocks noGrp="1" noRot="1" noChangeAspect="1"/>
          </p:cNvSpPr>
          <p:nvPr>
            <p:ph type="sldImg" idx="2"/>
          </p:nvPr>
        </p:nvSpPr>
        <p:spPr>
          <a:xfrm>
            <a:off x="603250" y="1143000"/>
            <a:ext cx="5651500" cy="31797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endParaRPr/>
          </a:p>
        </p:txBody>
      </p:sp>
      <p:sp>
        <p:nvSpPr>
          <p:cNvPr id="297" name="Google Shape;297;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
        <p:nvSpPr>
          <p:cNvPr id="298" name="Google Shape;298;p22:notes"/>
          <p:cNvSpPr txBox="1"/>
          <p:nvPr/>
        </p:nvSpPr>
        <p:spPr>
          <a:xfrm>
            <a:off x="1803540" y="4566948"/>
            <a:ext cx="184731"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3:notes"/>
          <p:cNvSpPr>
            <a:spLocks noGrp="1" noRot="1" noChangeAspect="1"/>
          </p:cNvSpPr>
          <p:nvPr>
            <p:ph type="sldImg" idx="2"/>
          </p:nvPr>
        </p:nvSpPr>
        <p:spPr>
          <a:xfrm>
            <a:off x="685800" y="6302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 name="Google Shape;305;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
        <p:nvSpPr>
          <p:cNvPr id="91" name="Google Shape;91;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7" name="Google Shape;8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8" name="Google Shape;8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9" name="Google Shape;8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u="none">
                <a:solidFill>
                  <a:schemeClr val="lt1"/>
                </a:solidFill>
                <a:latin typeface="Calibri"/>
                <a:ea typeface="Calibri"/>
                <a:cs typeface="Calibri"/>
                <a:sym typeface="Calibri"/>
              </a:defRPr>
            </a:lvl1pPr>
            <a:lvl2pPr marL="0" marR="0" lvl="1" indent="0" algn="r" rtl="0">
              <a:spcBef>
                <a:spcPts val="0"/>
              </a:spcBef>
              <a:buNone/>
              <a:defRPr sz="1200" b="0" u="none">
                <a:solidFill>
                  <a:schemeClr val="lt1"/>
                </a:solidFill>
                <a:latin typeface="Calibri"/>
                <a:ea typeface="Calibri"/>
                <a:cs typeface="Calibri"/>
                <a:sym typeface="Calibri"/>
              </a:defRPr>
            </a:lvl2pPr>
            <a:lvl3pPr marL="0" marR="0" lvl="2" indent="0" algn="r" rtl="0">
              <a:spcBef>
                <a:spcPts val="0"/>
              </a:spcBef>
              <a:buNone/>
              <a:defRPr sz="1200" b="0" u="none">
                <a:solidFill>
                  <a:schemeClr val="lt1"/>
                </a:solidFill>
                <a:latin typeface="Calibri"/>
                <a:ea typeface="Calibri"/>
                <a:cs typeface="Calibri"/>
                <a:sym typeface="Calibri"/>
              </a:defRPr>
            </a:lvl3pPr>
            <a:lvl4pPr marL="0" marR="0" lvl="3" indent="0" algn="r" rtl="0">
              <a:spcBef>
                <a:spcPts val="0"/>
              </a:spcBef>
              <a:buNone/>
              <a:defRPr sz="1200" b="0" u="none">
                <a:solidFill>
                  <a:schemeClr val="lt1"/>
                </a:solidFill>
                <a:latin typeface="Calibri"/>
                <a:ea typeface="Calibri"/>
                <a:cs typeface="Calibri"/>
                <a:sym typeface="Calibri"/>
              </a:defRPr>
            </a:lvl4pPr>
            <a:lvl5pPr marL="0" marR="0" lvl="4" indent="0" algn="r" rtl="0">
              <a:spcBef>
                <a:spcPts val="0"/>
              </a:spcBef>
              <a:buNone/>
              <a:defRPr sz="1200" b="0" u="none">
                <a:solidFill>
                  <a:schemeClr val="lt1"/>
                </a:solidFill>
                <a:latin typeface="Calibri"/>
                <a:ea typeface="Calibri"/>
                <a:cs typeface="Calibri"/>
                <a:sym typeface="Calibri"/>
              </a:defRPr>
            </a:lvl5pPr>
            <a:lvl6pPr marL="0" marR="0" lvl="5" indent="0" algn="r" rtl="0">
              <a:spcBef>
                <a:spcPts val="0"/>
              </a:spcBef>
              <a:buNone/>
              <a:defRPr sz="1200" b="0" u="none">
                <a:solidFill>
                  <a:schemeClr val="lt1"/>
                </a:solidFill>
                <a:latin typeface="Calibri"/>
                <a:ea typeface="Calibri"/>
                <a:cs typeface="Calibri"/>
                <a:sym typeface="Calibri"/>
              </a:defRPr>
            </a:lvl6pPr>
            <a:lvl7pPr marL="0" marR="0" lvl="6" indent="0" algn="r" rtl="0">
              <a:spcBef>
                <a:spcPts val="0"/>
              </a:spcBef>
              <a:buNone/>
              <a:defRPr sz="1200" b="0" u="none">
                <a:solidFill>
                  <a:schemeClr val="lt1"/>
                </a:solidFill>
                <a:latin typeface="Calibri"/>
                <a:ea typeface="Calibri"/>
                <a:cs typeface="Calibri"/>
                <a:sym typeface="Calibri"/>
              </a:defRPr>
            </a:lvl7pPr>
            <a:lvl8pPr marL="0" marR="0" lvl="7" indent="0" algn="r" rtl="0">
              <a:spcBef>
                <a:spcPts val="0"/>
              </a:spcBef>
              <a:buNone/>
              <a:defRPr sz="1200" b="0" u="none">
                <a:solidFill>
                  <a:schemeClr val="lt1"/>
                </a:solidFill>
                <a:latin typeface="Calibri"/>
                <a:ea typeface="Calibri"/>
                <a:cs typeface="Calibri"/>
                <a:sym typeface="Calibri"/>
              </a:defRPr>
            </a:lvl8pPr>
            <a:lvl9pPr marL="0" marR="0" lvl="8" indent="0" algn="r" rtl="0">
              <a:spcBef>
                <a:spcPts val="0"/>
              </a:spcBef>
              <a:buNone/>
              <a:defRPr sz="1200" b="0" u="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gif"/></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8.gif"/></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1.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5.gif"/><Relationship Id="rId4" Type="http://schemas.openxmlformats.org/officeDocument/2006/relationships/image" Target="../media/image14.gif"/></Relationships>
</file>

<file path=ppt/slides/_rels/slide11.xml.rels><?xml version="1.0" encoding="UTF-8" standalone="yes"?>
<Relationships xmlns="http://schemas.openxmlformats.org/package/2006/relationships"><Relationship Id="rId8" Type="http://schemas.openxmlformats.org/officeDocument/2006/relationships/image" Target="../media/image21.gif"/><Relationship Id="rId3" Type="http://schemas.openxmlformats.org/officeDocument/2006/relationships/image" Target="../media/image16.gif"/><Relationship Id="rId7" Type="http://schemas.openxmlformats.org/officeDocument/2006/relationships/image" Target="../media/image20.gif"/><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9.gif"/><Relationship Id="rId5" Type="http://schemas.openxmlformats.org/officeDocument/2006/relationships/image" Target="../media/image18.gif"/><Relationship Id="rId4" Type="http://schemas.openxmlformats.org/officeDocument/2006/relationships/image" Target="../media/image17.gif"/></Relationships>
</file>

<file path=ppt/slides/_rels/slide12.xml.rels><?xml version="1.0" encoding="UTF-8" standalone="yes"?>
<Relationships xmlns="http://schemas.openxmlformats.org/package/2006/relationships"><Relationship Id="rId8" Type="http://schemas.openxmlformats.org/officeDocument/2006/relationships/image" Target="../media/image27.gif"/><Relationship Id="rId3" Type="http://schemas.openxmlformats.org/officeDocument/2006/relationships/image" Target="../media/image22.gif"/><Relationship Id="rId7" Type="http://schemas.openxmlformats.org/officeDocument/2006/relationships/image" Target="../media/image26.gif"/><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5.gif"/><Relationship Id="rId5" Type="http://schemas.openxmlformats.org/officeDocument/2006/relationships/image" Target="../media/image24.gif"/><Relationship Id="rId4" Type="http://schemas.openxmlformats.org/officeDocument/2006/relationships/image" Target="../media/image23.gif"/></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37.gif"/><Relationship Id="rId3" Type="http://schemas.openxmlformats.org/officeDocument/2006/relationships/image" Target="../media/image32.gif"/><Relationship Id="rId7" Type="http://schemas.openxmlformats.org/officeDocument/2006/relationships/image" Target="../media/image36.gif"/><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35.gif"/><Relationship Id="rId5" Type="http://schemas.openxmlformats.org/officeDocument/2006/relationships/image" Target="../media/image34.gif"/><Relationship Id="rId4" Type="http://schemas.openxmlformats.org/officeDocument/2006/relationships/image" Target="../media/image33.gif"/></Relationships>
</file>

<file path=ppt/slides/_rels/slide18.xml.rels><?xml version="1.0" encoding="UTF-8" standalone="yes"?>
<Relationships xmlns="http://schemas.openxmlformats.org/package/2006/relationships"><Relationship Id="rId8" Type="http://schemas.openxmlformats.org/officeDocument/2006/relationships/image" Target="../media/image43.gif"/><Relationship Id="rId3" Type="http://schemas.openxmlformats.org/officeDocument/2006/relationships/image" Target="../media/image38.gif"/><Relationship Id="rId7" Type="http://schemas.openxmlformats.org/officeDocument/2006/relationships/image" Target="../media/image42.gif"/><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41.gif"/><Relationship Id="rId5" Type="http://schemas.openxmlformats.org/officeDocument/2006/relationships/image" Target="../media/image40.gif"/><Relationship Id="rId4" Type="http://schemas.openxmlformats.org/officeDocument/2006/relationships/image" Target="../media/image39.gif"/></Relationships>
</file>

<file path=ppt/slides/_rels/slide19.xml.rels><?xml version="1.0" encoding="UTF-8" standalone="yes"?>
<Relationships xmlns="http://schemas.openxmlformats.org/package/2006/relationships"><Relationship Id="rId8" Type="http://schemas.openxmlformats.org/officeDocument/2006/relationships/image" Target="../media/image49.gif"/><Relationship Id="rId3" Type="http://schemas.openxmlformats.org/officeDocument/2006/relationships/image" Target="../media/image44.gif"/><Relationship Id="rId7" Type="http://schemas.openxmlformats.org/officeDocument/2006/relationships/image" Target="../media/image48.gif"/><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47.gif"/><Relationship Id="rId5" Type="http://schemas.openxmlformats.org/officeDocument/2006/relationships/image" Target="../media/image46.gif"/><Relationship Id="rId4" Type="http://schemas.openxmlformats.org/officeDocument/2006/relationships/image" Target="../media/image45.gif"/></Relationships>
</file>

<file path=ppt/slides/_rels/slide20.xml.rels><?xml version="1.0" encoding="UTF-8" standalone="yes"?>
<Relationships xmlns="http://schemas.openxmlformats.org/package/2006/relationships"><Relationship Id="rId8" Type="http://schemas.openxmlformats.org/officeDocument/2006/relationships/image" Target="../media/image55.gif"/><Relationship Id="rId3" Type="http://schemas.openxmlformats.org/officeDocument/2006/relationships/image" Target="../media/image50.gif"/><Relationship Id="rId7" Type="http://schemas.openxmlformats.org/officeDocument/2006/relationships/image" Target="../media/image54.gif"/><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53.gif"/><Relationship Id="rId5" Type="http://schemas.openxmlformats.org/officeDocument/2006/relationships/image" Target="../media/image52.gif"/><Relationship Id="rId4" Type="http://schemas.openxmlformats.org/officeDocument/2006/relationships/image" Target="../media/image51.gif"/></Relationships>
</file>

<file path=ppt/slides/_rels/slide21.xml.rels><?xml version="1.0" encoding="UTF-8" standalone="yes"?>
<Relationships xmlns="http://schemas.openxmlformats.org/package/2006/relationships"><Relationship Id="rId8" Type="http://schemas.openxmlformats.org/officeDocument/2006/relationships/image" Target="../media/image61.gif"/><Relationship Id="rId3" Type="http://schemas.openxmlformats.org/officeDocument/2006/relationships/image" Target="../media/image56.gif"/><Relationship Id="rId7" Type="http://schemas.openxmlformats.org/officeDocument/2006/relationships/image" Target="../media/image60.gif"/><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59.gif"/><Relationship Id="rId5" Type="http://schemas.openxmlformats.org/officeDocument/2006/relationships/image" Target="../media/image58.gif"/><Relationship Id="rId4" Type="http://schemas.openxmlformats.org/officeDocument/2006/relationships/image" Target="../media/image57.gi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hyperlink" Target="https://worldatlas.com/webimage/countrys/namerica/usstates/bwnames.htm" TargetMode="External"/><Relationship Id="rId3" Type="http://schemas.openxmlformats.org/officeDocument/2006/relationships/hyperlink" Target="https://weather.com/safety/news/3019-03-13-winter-storm-ulmer-bombgenesis-satellite-images-bomb-cyclone" TargetMode="External"/><Relationship Id="rId7" Type="http://schemas.openxmlformats.org/officeDocument/2006/relationships/hyperlink" Target="http://vortex.plymouth.edu/"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hyperlink" Target="http://www.goes.noaa.gov/" TargetMode="External"/><Relationship Id="rId5" Type="http://schemas.openxmlformats.org/officeDocument/2006/relationships/hyperlink" Target="https://www.accuweather.com/en/weather-news/what-is-a-blizzard/5674708" TargetMode="External"/><Relationship Id="rId4" Type="http://schemas.openxmlformats.org/officeDocument/2006/relationships/hyperlink" Target="https://earthobservatory.nasa.gov/images/144673/late-winter-storm-blasts-the-great-plains/" TargetMode="External"/><Relationship Id="rId9" Type="http://schemas.openxmlformats.org/officeDocument/2006/relationships/hyperlink" Target="http://www2.mmmucar.edu/imagearchiv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5400"/>
              <a:buFont typeface="Calibri"/>
              <a:buNone/>
            </a:pPr>
            <a:r>
              <a:rPr lang="en-US" sz="5400"/>
              <a:t>Winter Storm Ulmer, a “Bomb Cyclone” and Blizzard in Nebraska</a:t>
            </a:r>
            <a:endParaRPr/>
          </a:p>
        </p:txBody>
      </p:sp>
      <p:sp>
        <p:nvSpPr>
          <p:cNvPr id="100" name="Google Shape;100;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p>
            <a:pPr marL="0" lvl="0" indent="0" algn="ctr" rtl="0">
              <a:lnSpc>
                <a:spcPct val="80000"/>
              </a:lnSpc>
              <a:spcBef>
                <a:spcPts val="0"/>
              </a:spcBef>
              <a:spcAft>
                <a:spcPts val="0"/>
              </a:spcAft>
              <a:buClr>
                <a:schemeClr val="dk1"/>
              </a:buClr>
              <a:buSzPts val="2400"/>
              <a:buNone/>
            </a:pPr>
            <a:r>
              <a:rPr lang="en-US" dirty="0"/>
              <a:t>A look at how quickly things can change in 72 Hours</a:t>
            </a:r>
            <a:endParaRPr dirty="0"/>
          </a:p>
          <a:p>
            <a:pPr marL="0" lvl="0" indent="0" algn="ctr" rtl="0">
              <a:lnSpc>
                <a:spcPct val="80000"/>
              </a:lnSpc>
              <a:spcBef>
                <a:spcPts val="1000"/>
              </a:spcBef>
              <a:spcAft>
                <a:spcPts val="0"/>
              </a:spcAft>
              <a:buClr>
                <a:schemeClr val="dk1"/>
              </a:buClr>
              <a:buSzPts val="2400"/>
              <a:buNone/>
            </a:pPr>
            <a:r>
              <a:rPr lang="en-US" dirty="0"/>
              <a:t>AOSC 100- Spring 2019</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5"/>
        <p:cNvGrpSpPr/>
        <p:nvPr/>
      </p:nvGrpSpPr>
      <p:grpSpPr>
        <a:xfrm>
          <a:off x="0" y="0"/>
          <a:ext cx="0" cy="0"/>
          <a:chOff x="0" y="0"/>
          <a:chExt cx="0" cy="0"/>
        </a:xfrm>
      </p:grpSpPr>
      <p:pic>
        <p:nvPicPr>
          <p:cNvPr id="106" name="Google Shape;106;p16"/>
          <p:cNvPicPr preferRelativeResize="0">
            <a:picLocks noGrp="1"/>
          </p:cNvPicPr>
          <p:nvPr>
            <p:ph type="body" idx="1"/>
          </p:nvPr>
        </p:nvPicPr>
        <p:blipFill rotWithShape="1">
          <a:blip r:embed="rId3">
            <a:alphaModFix/>
          </a:blip>
          <a:srcRect t="23708" b="8724"/>
          <a:stretch/>
        </p:blipFill>
        <p:spPr>
          <a:xfrm>
            <a:off x="20" y="10"/>
            <a:ext cx="12191980" cy="6857990"/>
          </a:xfrm>
          <a:prstGeom prst="rect">
            <a:avLst/>
          </a:prstGeom>
          <a:noFill/>
          <a:ln>
            <a:noFill/>
          </a:ln>
        </p:spPr>
      </p:pic>
      <p:sp>
        <p:nvSpPr>
          <p:cNvPr id="107" name="Google Shape;107;p16"/>
          <p:cNvSpPr txBox="1"/>
          <p:nvPr/>
        </p:nvSpPr>
        <p:spPr>
          <a:xfrm>
            <a:off x="2686050" y="442913"/>
            <a:ext cx="6615113"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0" i="0" u="none" strike="noStrike" cap="none">
                <a:solidFill>
                  <a:schemeClr val="lt1"/>
                </a:solidFill>
                <a:latin typeface="Calibri"/>
                <a:ea typeface="Calibri"/>
                <a:cs typeface="Calibri"/>
                <a:sym typeface="Calibri"/>
              </a:rPr>
              <a:t>Bad Times in Nebraska were on the way…</a:t>
            </a:r>
            <a:endParaRPr/>
          </a:p>
        </p:txBody>
      </p:sp>
      <p:pic>
        <p:nvPicPr>
          <p:cNvPr id="108" name="Google Shape;108;p16"/>
          <p:cNvPicPr preferRelativeResize="0"/>
          <p:nvPr/>
        </p:nvPicPr>
        <p:blipFill rotWithShape="1">
          <a:blip r:embed="rId3">
            <a:alphaModFix/>
          </a:blip>
          <a:srcRect t="23708" b="8724"/>
          <a:stretch/>
        </p:blipFill>
        <p:spPr>
          <a:xfrm>
            <a:off x="104294" y="21818"/>
            <a:ext cx="12191980" cy="6857990"/>
          </a:xfrm>
          <a:prstGeom prst="rect">
            <a:avLst/>
          </a:prstGeom>
          <a:noFill/>
          <a:ln>
            <a:noFill/>
          </a:ln>
        </p:spPr>
      </p:pic>
      <p:sp>
        <p:nvSpPr>
          <p:cNvPr id="109" name="Google Shape;109;p16"/>
          <p:cNvSpPr txBox="1"/>
          <p:nvPr/>
        </p:nvSpPr>
        <p:spPr>
          <a:xfrm>
            <a:off x="2248907" y="442913"/>
            <a:ext cx="7902753" cy="10156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a:solidFill>
                  <a:schemeClr val="lt1"/>
                </a:solidFill>
                <a:latin typeface="Calibri"/>
                <a:ea typeface="Calibri"/>
                <a:cs typeface="Calibri"/>
                <a:sym typeface="Calibri"/>
              </a:rPr>
              <a:t>			Introduction</a:t>
            </a:r>
            <a:endParaRPr/>
          </a:p>
          <a:p>
            <a:pPr marL="0" marR="0" lvl="0" indent="0" algn="l" rtl="0">
              <a:spcBef>
                <a:spcPts val="0"/>
              </a:spcBef>
              <a:spcAft>
                <a:spcPts val="0"/>
              </a:spcAft>
              <a:buNone/>
            </a:pPr>
            <a:r>
              <a:rPr lang="en-US" sz="2000">
                <a:solidFill>
                  <a:schemeClr val="lt1"/>
                </a:solidFill>
                <a:latin typeface="Calibri"/>
                <a:ea typeface="Calibri"/>
                <a:cs typeface="Calibri"/>
                <a:sym typeface="Calibri"/>
              </a:rPr>
              <a:t>Winter Storm Ulmer, a “ Bomb Cyclone”, and Blizzard effects in Nebraska.</a:t>
            </a:r>
            <a:endParaRPr/>
          </a:p>
          <a:p>
            <a:pPr marL="0" marR="0" lvl="0" indent="0" algn="l" rtl="0">
              <a:spcBef>
                <a:spcPts val="0"/>
              </a:spcBef>
              <a:spcAft>
                <a:spcPts val="0"/>
              </a:spcAft>
              <a:buNone/>
            </a:pPr>
            <a:r>
              <a:rPr lang="en-US" sz="2000">
                <a:solidFill>
                  <a:schemeClr val="lt1"/>
                </a:solidFill>
                <a:latin typeface="Calibri"/>
                <a:ea typeface="Calibri"/>
                <a:cs typeface="Calibri"/>
                <a:sym typeface="Calibri"/>
              </a:rPr>
              <a:t>A look at how weather unfolded in Nebraska March 12-March 14,2019</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t>Background of our Topography and Features</a:t>
            </a:r>
            <a:endParaRPr/>
          </a:p>
        </p:txBody>
      </p:sp>
      <p:pic>
        <p:nvPicPr>
          <p:cNvPr id="116" name="Google Shape;116;p17"/>
          <p:cNvPicPr preferRelativeResize="0">
            <a:picLocks noGrp="1"/>
          </p:cNvPicPr>
          <p:nvPr>
            <p:ph type="body" idx="1"/>
          </p:nvPr>
        </p:nvPicPr>
        <p:blipFill rotWithShape="1">
          <a:blip r:embed="rId3">
            <a:alphaModFix/>
          </a:blip>
          <a:srcRect/>
          <a:stretch/>
        </p:blipFill>
        <p:spPr>
          <a:xfrm>
            <a:off x="2729771" y="1825625"/>
            <a:ext cx="6732457" cy="435133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8"/>
          <p:cNvSpPr txBox="1"/>
          <p:nvPr/>
        </p:nvSpPr>
        <p:spPr>
          <a:xfrm>
            <a:off x="244929" y="225717"/>
            <a:ext cx="11947071" cy="415498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a:solidFill>
                  <a:schemeClr val="dk1"/>
                </a:solidFill>
                <a:latin typeface="Calibri"/>
                <a:ea typeface="Calibri"/>
                <a:cs typeface="Calibri"/>
                <a:sym typeface="Calibri"/>
              </a:rPr>
              <a:t>Analysis: List of Data Products</a:t>
            </a:r>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National Forecast Chart Images (NOAA Weather Prediction Center)</a:t>
            </a:r>
            <a:endParaRPr/>
          </a:p>
          <a:p>
            <a:pPr marL="342900" marR="0" lvl="0" indent="-22860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Charts Created by Meteogram Data (Wyoming Weather Web)</a:t>
            </a:r>
            <a:endParaRPr/>
          </a:p>
          <a:p>
            <a:pPr marL="342900" marR="0" lvl="0" indent="-22860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GOES IR and WV Images (Illinois WW2010)</a:t>
            </a:r>
            <a:endParaRPr/>
          </a:p>
          <a:p>
            <a:pPr marL="342900" marR="0" lvl="0" indent="-22860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Surface Fronts (Wyoming Weather Web)</a:t>
            </a:r>
            <a:endParaRPr/>
          </a:p>
          <a:p>
            <a:pPr marL="342900" marR="0" lvl="0" indent="-22860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Surface Streamlines (Plymouth State Weather Center)</a:t>
            </a:r>
            <a:endParaRPr/>
          </a:p>
          <a:p>
            <a:pPr marL="342900" marR="0" lvl="0" indent="-22860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800"/>
              <a:buFont typeface="Calibri"/>
              <a:buAutoNum type="arabicPeriod"/>
            </a:pPr>
            <a:r>
              <a:rPr lang="en-US" sz="1800">
                <a:solidFill>
                  <a:schemeClr val="dk1"/>
                </a:solidFill>
                <a:latin typeface="Calibri"/>
                <a:ea typeface="Calibri"/>
                <a:cs typeface="Calibri"/>
                <a:sym typeface="Calibri"/>
              </a:rPr>
              <a:t>Upper Air Analysis: 850,700,500,300 mb ( Storm Prediction Center)</a:t>
            </a:r>
            <a:endParaRPr/>
          </a:p>
          <a:p>
            <a:pPr marL="342900" marR="0" lvl="0" indent="-22860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7"/>
        <p:cNvGrpSpPr/>
        <p:nvPr/>
      </p:nvGrpSpPr>
      <p:grpSpPr>
        <a:xfrm>
          <a:off x="0" y="0"/>
          <a:ext cx="0" cy="0"/>
          <a:chOff x="0" y="0"/>
          <a:chExt cx="0" cy="0"/>
        </a:xfrm>
      </p:grpSpPr>
      <p:pic>
        <p:nvPicPr>
          <p:cNvPr id="128" name="Google Shape;128;p19"/>
          <p:cNvPicPr preferRelativeResize="0"/>
          <p:nvPr/>
        </p:nvPicPr>
        <p:blipFill rotWithShape="1">
          <a:blip r:embed="rId3">
            <a:alphaModFix/>
          </a:blip>
          <a:srcRect/>
          <a:stretch/>
        </p:blipFill>
        <p:spPr>
          <a:xfrm>
            <a:off x="6585204" y="1442386"/>
            <a:ext cx="5129784" cy="3843918"/>
          </a:xfrm>
          <a:prstGeom prst="rect">
            <a:avLst/>
          </a:prstGeom>
          <a:noFill/>
          <a:ln>
            <a:noFill/>
          </a:ln>
        </p:spPr>
      </p:pic>
      <p:sp>
        <p:nvSpPr>
          <p:cNvPr id="129" name="Google Shape;129;p19"/>
          <p:cNvSpPr txBox="1"/>
          <p:nvPr/>
        </p:nvSpPr>
        <p:spPr>
          <a:xfrm>
            <a:off x="1464406" y="1008332"/>
            <a:ext cx="3087729"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Surface Analysis Map 3/12 00Z</a:t>
            </a:r>
            <a:endParaRPr/>
          </a:p>
        </p:txBody>
      </p:sp>
      <p:sp>
        <p:nvSpPr>
          <p:cNvPr id="130" name="Google Shape;130;p19"/>
          <p:cNvSpPr txBox="1"/>
          <p:nvPr/>
        </p:nvSpPr>
        <p:spPr>
          <a:xfrm>
            <a:off x="7450172" y="962658"/>
            <a:ext cx="3071509"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Surface Analysis Map 3/12 12Z</a:t>
            </a:r>
            <a:endParaRPr/>
          </a:p>
        </p:txBody>
      </p:sp>
      <p:pic>
        <p:nvPicPr>
          <p:cNvPr id="131" name="Google Shape;131;p19"/>
          <p:cNvPicPr preferRelativeResize="0"/>
          <p:nvPr/>
        </p:nvPicPr>
        <p:blipFill rotWithShape="1">
          <a:blip r:embed="rId4">
            <a:alphaModFix/>
          </a:blip>
          <a:srcRect/>
          <a:stretch/>
        </p:blipFill>
        <p:spPr>
          <a:xfrm>
            <a:off x="641180" y="1507041"/>
            <a:ext cx="5129784" cy="384391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6"/>
        <p:cNvGrpSpPr/>
        <p:nvPr/>
      </p:nvGrpSpPr>
      <p:grpSpPr>
        <a:xfrm>
          <a:off x="0" y="0"/>
          <a:ext cx="0" cy="0"/>
          <a:chOff x="0" y="0"/>
          <a:chExt cx="0" cy="0"/>
        </a:xfrm>
      </p:grpSpPr>
      <p:pic>
        <p:nvPicPr>
          <p:cNvPr id="137" name="Google Shape;137;p20"/>
          <p:cNvPicPr preferRelativeResize="0"/>
          <p:nvPr/>
        </p:nvPicPr>
        <p:blipFill rotWithShape="1">
          <a:blip r:embed="rId3">
            <a:alphaModFix/>
          </a:blip>
          <a:srcRect/>
          <a:stretch/>
        </p:blipFill>
        <p:spPr>
          <a:xfrm>
            <a:off x="6585204" y="1239412"/>
            <a:ext cx="5129784" cy="3843918"/>
          </a:xfrm>
          <a:prstGeom prst="rect">
            <a:avLst/>
          </a:prstGeom>
          <a:noFill/>
          <a:ln>
            <a:noFill/>
          </a:ln>
        </p:spPr>
      </p:pic>
      <p:pic>
        <p:nvPicPr>
          <p:cNvPr id="138" name="Google Shape;138;p20"/>
          <p:cNvPicPr preferRelativeResize="0"/>
          <p:nvPr/>
        </p:nvPicPr>
        <p:blipFill rotWithShape="1">
          <a:blip r:embed="rId4">
            <a:alphaModFix/>
          </a:blip>
          <a:srcRect/>
          <a:stretch/>
        </p:blipFill>
        <p:spPr>
          <a:xfrm>
            <a:off x="805349" y="1239412"/>
            <a:ext cx="5129784" cy="3843918"/>
          </a:xfrm>
          <a:prstGeom prst="rect">
            <a:avLst/>
          </a:prstGeom>
          <a:noFill/>
          <a:ln>
            <a:noFill/>
          </a:ln>
        </p:spPr>
      </p:pic>
      <p:sp>
        <p:nvSpPr>
          <p:cNvPr id="139" name="Google Shape;139;p20"/>
          <p:cNvSpPr txBox="1"/>
          <p:nvPr/>
        </p:nvSpPr>
        <p:spPr>
          <a:xfrm>
            <a:off x="1901378" y="814716"/>
            <a:ext cx="3094145"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Surface Analysis Map3/13 00Z</a:t>
            </a:r>
            <a:endParaRPr/>
          </a:p>
        </p:txBody>
      </p:sp>
      <p:sp>
        <p:nvSpPr>
          <p:cNvPr id="140" name="Google Shape;140;p20"/>
          <p:cNvSpPr txBox="1"/>
          <p:nvPr/>
        </p:nvSpPr>
        <p:spPr>
          <a:xfrm>
            <a:off x="7538225" y="793091"/>
            <a:ext cx="3233853"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Surface Analysis Map 3/13 12Z</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5"/>
        <p:cNvGrpSpPr/>
        <p:nvPr/>
      </p:nvGrpSpPr>
      <p:grpSpPr>
        <a:xfrm>
          <a:off x="0" y="0"/>
          <a:ext cx="0" cy="0"/>
          <a:chOff x="0" y="0"/>
          <a:chExt cx="0" cy="0"/>
        </a:xfrm>
      </p:grpSpPr>
      <p:pic>
        <p:nvPicPr>
          <p:cNvPr id="146" name="Google Shape;146;p21"/>
          <p:cNvPicPr preferRelativeResize="0"/>
          <p:nvPr/>
        </p:nvPicPr>
        <p:blipFill rotWithShape="1">
          <a:blip r:embed="rId3">
            <a:alphaModFix/>
          </a:blip>
          <a:srcRect/>
          <a:stretch/>
        </p:blipFill>
        <p:spPr>
          <a:xfrm>
            <a:off x="6421035" y="1526093"/>
            <a:ext cx="5129784" cy="3843918"/>
          </a:xfrm>
          <a:prstGeom prst="rect">
            <a:avLst/>
          </a:prstGeom>
          <a:noFill/>
          <a:ln>
            <a:noFill/>
          </a:ln>
        </p:spPr>
      </p:pic>
      <p:pic>
        <p:nvPicPr>
          <p:cNvPr id="147" name="Google Shape;147;p21"/>
          <p:cNvPicPr preferRelativeResize="0"/>
          <p:nvPr/>
        </p:nvPicPr>
        <p:blipFill rotWithShape="1">
          <a:blip r:embed="rId4">
            <a:alphaModFix/>
          </a:blip>
          <a:srcRect/>
          <a:stretch/>
        </p:blipFill>
        <p:spPr>
          <a:xfrm>
            <a:off x="641180" y="1507041"/>
            <a:ext cx="5129784" cy="3843918"/>
          </a:xfrm>
          <a:prstGeom prst="rect">
            <a:avLst/>
          </a:prstGeom>
          <a:noFill/>
          <a:ln>
            <a:noFill/>
          </a:ln>
        </p:spPr>
      </p:pic>
      <p:sp>
        <p:nvSpPr>
          <p:cNvPr id="148" name="Google Shape;148;p21"/>
          <p:cNvSpPr txBox="1"/>
          <p:nvPr/>
        </p:nvSpPr>
        <p:spPr>
          <a:xfrm>
            <a:off x="1577994" y="1026981"/>
            <a:ext cx="325615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Surface Analysis Map 03/14 00Z</a:t>
            </a:r>
            <a:endParaRPr/>
          </a:p>
        </p:txBody>
      </p:sp>
      <p:sp>
        <p:nvSpPr>
          <p:cNvPr id="149" name="Google Shape;149;p21"/>
          <p:cNvSpPr txBox="1"/>
          <p:nvPr/>
        </p:nvSpPr>
        <p:spPr>
          <a:xfrm>
            <a:off x="7419180" y="1060719"/>
            <a:ext cx="3133493"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Surface Analysis Map 3/14 12Z</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Google Shape;155;p22"/>
          <p:cNvPicPr preferRelativeResize="0"/>
          <p:nvPr/>
        </p:nvPicPr>
        <p:blipFill rotWithShape="1">
          <a:blip r:embed="rId3">
            <a:alphaModFix/>
          </a:blip>
          <a:srcRect/>
          <a:stretch/>
        </p:blipFill>
        <p:spPr>
          <a:xfrm>
            <a:off x="697416" y="192505"/>
            <a:ext cx="4530055" cy="3429000"/>
          </a:xfrm>
          <a:prstGeom prst="rect">
            <a:avLst/>
          </a:prstGeom>
          <a:noFill/>
          <a:ln>
            <a:noFill/>
          </a:ln>
        </p:spPr>
      </p:pic>
      <p:pic>
        <p:nvPicPr>
          <p:cNvPr id="156" name="Google Shape;156;p22"/>
          <p:cNvPicPr preferRelativeResize="0"/>
          <p:nvPr/>
        </p:nvPicPr>
        <p:blipFill rotWithShape="1">
          <a:blip r:embed="rId4">
            <a:alphaModFix/>
          </a:blip>
          <a:srcRect/>
          <a:stretch/>
        </p:blipFill>
        <p:spPr>
          <a:xfrm>
            <a:off x="6524455" y="206793"/>
            <a:ext cx="4542779" cy="3279358"/>
          </a:xfrm>
          <a:prstGeom prst="rect">
            <a:avLst/>
          </a:prstGeom>
          <a:noFill/>
          <a:ln>
            <a:noFill/>
          </a:ln>
        </p:spPr>
      </p:pic>
      <p:pic>
        <p:nvPicPr>
          <p:cNvPr id="157" name="Google Shape;157;p22" descr="https://s.w-x.co/util/image/w/ulmer_500mb_temps.jpg?v=at&amp;w=485&amp;h=273"/>
          <p:cNvPicPr preferRelativeResize="0"/>
          <p:nvPr/>
        </p:nvPicPr>
        <p:blipFill rotWithShape="1">
          <a:blip r:embed="rId5">
            <a:alphaModFix/>
          </a:blip>
          <a:srcRect b="67"/>
          <a:stretch/>
        </p:blipFill>
        <p:spPr>
          <a:xfrm>
            <a:off x="3733802" y="3971925"/>
            <a:ext cx="4343398" cy="2443162"/>
          </a:xfrm>
          <a:prstGeom prst="rect">
            <a:avLst/>
          </a:prstGeom>
          <a:noFill/>
          <a:ln>
            <a:noFill/>
          </a:ln>
        </p:spPr>
      </p:pic>
      <p:sp>
        <p:nvSpPr>
          <p:cNvPr id="158" name="Google Shape;158;p22"/>
          <p:cNvSpPr txBox="1"/>
          <p:nvPr/>
        </p:nvSpPr>
        <p:spPr>
          <a:xfrm>
            <a:off x="1000125" y="500063"/>
            <a:ext cx="104298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1</a:t>
            </a:r>
            <a:endParaRPr/>
          </a:p>
        </p:txBody>
      </p:sp>
      <p:sp>
        <p:nvSpPr>
          <p:cNvPr id="159" name="Google Shape;159;p22"/>
          <p:cNvSpPr txBox="1"/>
          <p:nvPr/>
        </p:nvSpPr>
        <p:spPr>
          <a:xfrm>
            <a:off x="7086600" y="385763"/>
            <a:ext cx="842963"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2</a:t>
            </a:r>
            <a:endParaRPr/>
          </a:p>
        </p:txBody>
      </p:sp>
      <p:sp>
        <p:nvSpPr>
          <p:cNvPr id="160" name="Google Shape;160;p22"/>
          <p:cNvSpPr txBox="1"/>
          <p:nvPr/>
        </p:nvSpPr>
        <p:spPr>
          <a:xfrm>
            <a:off x="4100513" y="4243388"/>
            <a:ext cx="44774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3</a:t>
            </a:r>
            <a:r>
              <a:rPr lang="en-US" sz="1800">
                <a:solidFill>
                  <a:schemeClr val="lt1"/>
                </a:solidFill>
                <a:latin typeface="Calibri"/>
                <a:ea typeface="Calibri"/>
                <a:cs typeface="Calibri"/>
                <a:sym typeface="Calibri"/>
              </a:rPr>
              <a:t>3</a:t>
            </a:r>
            <a:endParaRPr sz="1800">
              <a:solidFill>
                <a:schemeClr val="dk1"/>
              </a:solidFill>
              <a:latin typeface="Calibri"/>
              <a:ea typeface="Calibri"/>
              <a:cs typeface="Calibri"/>
              <a:sym typeface="Calibri"/>
            </a:endParaRPr>
          </a:p>
        </p:txBody>
      </p:sp>
      <p:sp>
        <p:nvSpPr>
          <p:cNvPr id="161" name="Google Shape;161;p22"/>
          <p:cNvSpPr txBox="1"/>
          <p:nvPr/>
        </p:nvSpPr>
        <p:spPr>
          <a:xfrm>
            <a:off x="1894118" y="300610"/>
            <a:ext cx="213665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Barometric Pressure</a:t>
            </a:r>
            <a:endParaRPr/>
          </a:p>
        </p:txBody>
      </p:sp>
      <p:sp>
        <p:nvSpPr>
          <p:cNvPr id="162" name="Google Shape;162;p22"/>
          <p:cNvSpPr txBox="1"/>
          <p:nvPr/>
        </p:nvSpPr>
        <p:spPr>
          <a:xfrm>
            <a:off x="8180831" y="300610"/>
            <a:ext cx="1618739"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Water Vapor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Google Shape;168;p23"/>
          <p:cNvPicPr preferRelativeResize="0"/>
          <p:nvPr/>
        </p:nvPicPr>
        <p:blipFill rotWithShape="1">
          <a:blip r:embed="rId3">
            <a:alphaModFix/>
          </a:blip>
          <a:srcRect/>
          <a:stretch/>
        </p:blipFill>
        <p:spPr>
          <a:xfrm>
            <a:off x="1750458" y="284602"/>
            <a:ext cx="8691084" cy="628879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14141"/>
        </a:solidFill>
        <a:effectLst/>
      </p:bgPr>
    </p:bg>
    <p:spTree>
      <p:nvGrpSpPr>
        <p:cNvPr id="1" name="Shape 173"/>
        <p:cNvGrpSpPr/>
        <p:nvPr/>
      </p:nvGrpSpPr>
      <p:grpSpPr>
        <a:xfrm>
          <a:off x="0" y="0"/>
          <a:ext cx="0" cy="0"/>
          <a:chOff x="0" y="0"/>
          <a:chExt cx="0" cy="0"/>
        </a:xfrm>
      </p:grpSpPr>
      <p:pic>
        <p:nvPicPr>
          <p:cNvPr id="174" name="Google Shape;174;p24"/>
          <p:cNvPicPr preferRelativeResize="0"/>
          <p:nvPr/>
        </p:nvPicPr>
        <p:blipFill rotWithShape="1">
          <a:blip r:embed="rId3">
            <a:alphaModFix/>
          </a:blip>
          <a:srcRect t="696" r="-4" b="11838"/>
          <a:stretch/>
        </p:blipFill>
        <p:spPr>
          <a:xfrm>
            <a:off x="641276" y="643467"/>
            <a:ext cx="4013020" cy="2702558"/>
          </a:xfrm>
          <a:prstGeom prst="rect">
            <a:avLst/>
          </a:prstGeom>
          <a:noFill/>
          <a:ln>
            <a:noFill/>
          </a:ln>
        </p:spPr>
      </p:pic>
      <p:pic>
        <p:nvPicPr>
          <p:cNvPr id="175" name="Google Shape;175;p24"/>
          <p:cNvPicPr preferRelativeResize="0"/>
          <p:nvPr/>
        </p:nvPicPr>
        <p:blipFill rotWithShape="1">
          <a:blip r:embed="rId4">
            <a:alphaModFix/>
          </a:blip>
          <a:srcRect r="4" b="12413"/>
          <a:stretch/>
        </p:blipFill>
        <p:spPr>
          <a:xfrm>
            <a:off x="4090585" y="3509432"/>
            <a:ext cx="4010830" cy="2705099"/>
          </a:xfrm>
          <a:prstGeom prst="rect">
            <a:avLst/>
          </a:prstGeom>
          <a:noFill/>
          <a:ln>
            <a:noFill/>
          </a:ln>
        </p:spPr>
      </p:pic>
      <p:pic>
        <p:nvPicPr>
          <p:cNvPr id="176" name="Google Shape;176;p24"/>
          <p:cNvPicPr preferRelativeResize="0"/>
          <p:nvPr/>
        </p:nvPicPr>
        <p:blipFill rotWithShape="1">
          <a:blip r:embed="rId5">
            <a:alphaModFix/>
          </a:blip>
          <a:srcRect l="6900" r="2" b="3"/>
          <a:stretch/>
        </p:blipFill>
        <p:spPr>
          <a:xfrm>
            <a:off x="6345612" y="760405"/>
            <a:ext cx="3070232" cy="25392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1"/>
        <p:cNvGrpSpPr/>
        <p:nvPr/>
      </p:nvGrpSpPr>
      <p:grpSpPr>
        <a:xfrm>
          <a:off x="0" y="0"/>
          <a:ext cx="0" cy="0"/>
          <a:chOff x="0" y="0"/>
          <a:chExt cx="0" cy="0"/>
        </a:xfrm>
      </p:grpSpPr>
      <p:pic>
        <p:nvPicPr>
          <p:cNvPr id="182" name="Google Shape;182;p25"/>
          <p:cNvPicPr preferRelativeResize="0"/>
          <p:nvPr/>
        </p:nvPicPr>
        <p:blipFill rotWithShape="1">
          <a:blip r:embed="rId3">
            <a:alphaModFix/>
          </a:blip>
          <a:srcRect/>
          <a:stretch/>
        </p:blipFill>
        <p:spPr>
          <a:xfrm>
            <a:off x="4418957" y="679294"/>
            <a:ext cx="3201492" cy="2465150"/>
          </a:xfrm>
          <a:prstGeom prst="rect">
            <a:avLst/>
          </a:prstGeom>
          <a:noFill/>
          <a:ln>
            <a:noFill/>
          </a:ln>
        </p:spPr>
      </p:pic>
      <p:pic>
        <p:nvPicPr>
          <p:cNvPr id="183" name="Google Shape;183;p25"/>
          <p:cNvPicPr preferRelativeResize="0"/>
          <p:nvPr/>
        </p:nvPicPr>
        <p:blipFill rotWithShape="1">
          <a:blip r:embed="rId4">
            <a:alphaModFix/>
          </a:blip>
          <a:srcRect/>
          <a:stretch/>
        </p:blipFill>
        <p:spPr>
          <a:xfrm>
            <a:off x="8327935" y="3775784"/>
            <a:ext cx="3200781" cy="2464602"/>
          </a:xfrm>
          <a:prstGeom prst="rect">
            <a:avLst/>
          </a:prstGeom>
          <a:noFill/>
          <a:ln>
            <a:noFill/>
          </a:ln>
        </p:spPr>
      </p:pic>
      <p:pic>
        <p:nvPicPr>
          <p:cNvPr id="184" name="Google Shape;184;p25"/>
          <p:cNvPicPr preferRelativeResize="0"/>
          <p:nvPr/>
        </p:nvPicPr>
        <p:blipFill rotWithShape="1">
          <a:blip r:embed="rId5">
            <a:alphaModFix/>
          </a:blip>
          <a:srcRect/>
          <a:stretch/>
        </p:blipFill>
        <p:spPr>
          <a:xfrm>
            <a:off x="571764" y="616359"/>
            <a:ext cx="3192523" cy="2458244"/>
          </a:xfrm>
          <a:prstGeom prst="rect">
            <a:avLst/>
          </a:prstGeom>
          <a:noFill/>
          <a:ln>
            <a:noFill/>
          </a:ln>
        </p:spPr>
      </p:pic>
      <p:pic>
        <p:nvPicPr>
          <p:cNvPr id="185" name="Google Shape;185;p25"/>
          <p:cNvPicPr preferRelativeResize="0"/>
          <p:nvPr/>
        </p:nvPicPr>
        <p:blipFill rotWithShape="1">
          <a:blip r:embed="rId6">
            <a:alphaModFix/>
          </a:blip>
          <a:srcRect/>
          <a:stretch/>
        </p:blipFill>
        <p:spPr>
          <a:xfrm>
            <a:off x="4384367" y="3775784"/>
            <a:ext cx="3284498" cy="2529061"/>
          </a:xfrm>
          <a:prstGeom prst="rect">
            <a:avLst/>
          </a:prstGeom>
          <a:noFill/>
          <a:ln>
            <a:noFill/>
          </a:ln>
        </p:spPr>
      </p:pic>
      <p:pic>
        <p:nvPicPr>
          <p:cNvPr id="186" name="Google Shape;186;p25"/>
          <p:cNvPicPr preferRelativeResize="0"/>
          <p:nvPr/>
        </p:nvPicPr>
        <p:blipFill rotWithShape="1">
          <a:blip r:embed="rId7">
            <a:alphaModFix/>
          </a:blip>
          <a:srcRect/>
          <a:stretch/>
        </p:blipFill>
        <p:spPr>
          <a:xfrm>
            <a:off x="590208" y="3775784"/>
            <a:ext cx="3174079" cy="2444042"/>
          </a:xfrm>
          <a:prstGeom prst="rect">
            <a:avLst/>
          </a:prstGeom>
          <a:noFill/>
          <a:ln>
            <a:noFill/>
          </a:ln>
        </p:spPr>
      </p:pic>
      <p:pic>
        <p:nvPicPr>
          <p:cNvPr id="187" name="Google Shape;187;p25"/>
          <p:cNvPicPr preferRelativeResize="0"/>
          <p:nvPr/>
        </p:nvPicPr>
        <p:blipFill rotWithShape="1">
          <a:blip r:embed="rId8">
            <a:alphaModFix/>
          </a:blip>
          <a:srcRect/>
          <a:stretch/>
        </p:blipFill>
        <p:spPr>
          <a:xfrm>
            <a:off x="8302802" y="616359"/>
            <a:ext cx="3225914" cy="248395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26"/>
          <p:cNvPicPr preferRelativeResize="0"/>
          <p:nvPr/>
        </p:nvPicPr>
        <p:blipFill rotWithShape="1">
          <a:blip r:embed="rId3">
            <a:alphaModFix/>
          </a:blip>
          <a:srcRect/>
          <a:stretch/>
        </p:blipFill>
        <p:spPr>
          <a:xfrm>
            <a:off x="628321" y="409074"/>
            <a:ext cx="3199491" cy="2514600"/>
          </a:xfrm>
          <a:prstGeom prst="rect">
            <a:avLst/>
          </a:prstGeom>
          <a:noFill/>
          <a:ln>
            <a:noFill/>
          </a:ln>
        </p:spPr>
      </p:pic>
      <p:pic>
        <p:nvPicPr>
          <p:cNvPr id="194" name="Google Shape;194;p26"/>
          <p:cNvPicPr preferRelativeResize="0"/>
          <p:nvPr/>
        </p:nvPicPr>
        <p:blipFill rotWithShape="1">
          <a:blip r:embed="rId4">
            <a:alphaModFix/>
          </a:blip>
          <a:srcRect/>
          <a:stretch/>
        </p:blipFill>
        <p:spPr>
          <a:xfrm>
            <a:off x="545469" y="3424040"/>
            <a:ext cx="3282343" cy="2579717"/>
          </a:xfrm>
          <a:prstGeom prst="rect">
            <a:avLst/>
          </a:prstGeom>
          <a:noFill/>
          <a:ln>
            <a:noFill/>
          </a:ln>
        </p:spPr>
      </p:pic>
      <p:pic>
        <p:nvPicPr>
          <p:cNvPr id="195" name="Google Shape;195;p26"/>
          <p:cNvPicPr preferRelativeResize="0"/>
          <p:nvPr/>
        </p:nvPicPr>
        <p:blipFill rotWithShape="1">
          <a:blip r:embed="rId5">
            <a:alphaModFix/>
          </a:blip>
          <a:srcRect/>
          <a:stretch/>
        </p:blipFill>
        <p:spPr>
          <a:xfrm>
            <a:off x="4411243" y="409074"/>
            <a:ext cx="3199491" cy="2514600"/>
          </a:xfrm>
          <a:prstGeom prst="rect">
            <a:avLst/>
          </a:prstGeom>
          <a:noFill/>
          <a:ln>
            <a:noFill/>
          </a:ln>
        </p:spPr>
      </p:pic>
      <p:pic>
        <p:nvPicPr>
          <p:cNvPr id="196" name="Google Shape;196;p26"/>
          <p:cNvPicPr preferRelativeResize="0"/>
          <p:nvPr/>
        </p:nvPicPr>
        <p:blipFill rotWithShape="1">
          <a:blip r:embed="rId6">
            <a:alphaModFix/>
          </a:blip>
          <a:srcRect/>
          <a:stretch/>
        </p:blipFill>
        <p:spPr>
          <a:xfrm>
            <a:off x="4411244" y="3489158"/>
            <a:ext cx="3199490" cy="2514599"/>
          </a:xfrm>
          <a:prstGeom prst="rect">
            <a:avLst/>
          </a:prstGeom>
          <a:noFill/>
          <a:ln>
            <a:noFill/>
          </a:ln>
        </p:spPr>
      </p:pic>
      <p:pic>
        <p:nvPicPr>
          <p:cNvPr id="197" name="Google Shape;197;p26"/>
          <p:cNvPicPr preferRelativeResize="0"/>
          <p:nvPr/>
        </p:nvPicPr>
        <p:blipFill rotWithShape="1">
          <a:blip r:embed="rId7">
            <a:alphaModFix/>
          </a:blip>
          <a:srcRect/>
          <a:stretch/>
        </p:blipFill>
        <p:spPr>
          <a:xfrm>
            <a:off x="8061164" y="386618"/>
            <a:ext cx="3228063" cy="2537056"/>
          </a:xfrm>
          <a:prstGeom prst="rect">
            <a:avLst/>
          </a:prstGeom>
          <a:noFill/>
          <a:ln>
            <a:noFill/>
          </a:ln>
        </p:spPr>
      </p:pic>
      <p:pic>
        <p:nvPicPr>
          <p:cNvPr id="198" name="Google Shape;198;p26"/>
          <p:cNvPicPr preferRelativeResize="0"/>
          <p:nvPr/>
        </p:nvPicPr>
        <p:blipFill rotWithShape="1">
          <a:blip r:embed="rId8">
            <a:alphaModFix/>
          </a:blip>
          <a:srcRect/>
          <a:stretch/>
        </p:blipFill>
        <p:spPr>
          <a:xfrm>
            <a:off x="8061165" y="3573236"/>
            <a:ext cx="3228062" cy="253705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27"/>
          <p:cNvPicPr preferRelativeResize="0"/>
          <p:nvPr/>
        </p:nvPicPr>
        <p:blipFill rotWithShape="1">
          <a:blip r:embed="rId3">
            <a:alphaModFix/>
          </a:blip>
          <a:srcRect/>
          <a:stretch/>
        </p:blipFill>
        <p:spPr>
          <a:xfrm>
            <a:off x="1752971" y="281810"/>
            <a:ext cx="8686058" cy="629438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p28"/>
          <p:cNvPicPr preferRelativeResize="0"/>
          <p:nvPr/>
        </p:nvPicPr>
        <p:blipFill rotWithShape="1">
          <a:blip r:embed="rId3">
            <a:alphaModFix/>
          </a:blip>
          <a:srcRect/>
          <a:stretch/>
        </p:blipFill>
        <p:spPr>
          <a:xfrm>
            <a:off x="1750458" y="284602"/>
            <a:ext cx="8691084" cy="628879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pic>
        <p:nvPicPr>
          <p:cNvPr id="216" name="Google Shape;216;p29"/>
          <p:cNvPicPr preferRelativeResize="0"/>
          <p:nvPr/>
        </p:nvPicPr>
        <p:blipFill rotWithShape="1">
          <a:blip r:embed="rId3">
            <a:alphaModFix/>
          </a:blip>
          <a:srcRect/>
          <a:stretch/>
        </p:blipFill>
        <p:spPr>
          <a:xfrm>
            <a:off x="1752971" y="281810"/>
            <a:ext cx="8686058" cy="629438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22" name="Google Shape;222;p30"/>
          <p:cNvPicPr preferRelativeResize="0"/>
          <p:nvPr/>
        </p:nvPicPr>
        <p:blipFill rotWithShape="1">
          <a:blip r:embed="rId3">
            <a:alphaModFix/>
          </a:blip>
          <a:srcRect/>
          <a:stretch/>
        </p:blipFill>
        <p:spPr>
          <a:xfrm>
            <a:off x="1756833" y="298388"/>
            <a:ext cx="8678333" cy="629708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31"/>
          <p:cNvPicPr preferRelativeResize="0"/>
          <p:nvPr/>
        </p:nvPicPr>
        <p:blipFill rotWithShape="1">
          <a:blip r:embed="rId3">
            <a:alphaModFix/>
          </a:blip>
          <a:srcRect/>
          <a:stretch/>
        </p:blipFill>
        <p:spPr>
          <a:xfrm>
            <a:off x="738306" y="735647"/>
            <a:ext cx="3290390" cy="2467791"/>
          </a:xfrm>
          <a:prstGeom prst="rect">
            <a:avLst/>
          </a:prstGeom>
          <a:noFill/>
          <a:ln>
            <a:noFill/>
          </a:ln>
        </p:spPr>
      </p:pic>
      <p:pic>
        <p:nvPicPr>
          <p:cNvPr id="229" name="Google Shape;229;p31"/>
          <p:cNvPicPr preferRelativeResize="0"/>
          <p:nvPr/>
        </p:nvPicPr>
        <p:blipFill rotWithShape="1">
          <a:blip r:embed="rId4">
            <a:alphaModFix/>
          </a:blip>
          <a:srcRect/>
          <a:stretch/>
        </p:blipFill>
        <p:spPr>
          <a:xfrm>
            <a:off x="738306" y="3904441"/>
            <a:ext cx="3339310" cy="2504482"/>
          </a:xfrm>
          <a:prstGeom prst="rect">
            <a:avLst/>
          </a:prstGeom>
          <a:noFill/>
          <a:ln>
            <a:noFill/>
          </a:ln>
        </p:spPr>
      </p:pic>
      <p:pic>
        <p:nvPicPr>
          <p:cNvPr id="230" name="Google Shape;230;p31"/>
          <p:cNvPicPr preferRelativeResize="0"/>
          <p:nvPr/>
        </p:nvPicPr>
        <p:blipFill rotWithShape="1">
          <a:blip r:embed="rId5">
            <a:alphaModFix/>
          </a:blip>
          <a:srcRect/>
          <a:stretch/>
        </p:blipFill>
        <p:spPr>
          <a:xfrm>
            <a:off x="4535760" y="735647"/>
            <a:ext cx="3407667" cy="2555751"/>
          </a:xfrm>
          <a:prstGeom prst="rect">
            <a:avLst/>
          </a:prstGeom>
          <a:noFill/>
          <a:ln>
            <a:noFill/>
          </a:ln>
        </p:spPr>
      </p:pic>
      <p:pic>
        <p:nvPicPr>
          <p:cNvPr id="231" name="Google Shape;231;p31"/>
          <p:cNvPicPr preferRelativeResize="0"/>
          <p:nvPr/>
        </p:nvPicPr>
        <p:blipFill rotWithShape="1">
          <a:blip r:embed="rId6">
            <a:alphaModFix/>
          </a:blip>
          <a:srcRect/>
          <a:stretch/>
        </p:blipFill>
        <p:spPr>
          <a:xfrm>
            <a:off x="4546780" y="3904441"/>
            <a:ext cx="3385628" cy="2539221"/>
          </a:xfrm>
          <a:prstGeom prst="rect">
            <a:avLst/>
          </a:prstGeom>
          <a:noFill/>
          <a:ln>
            <a:noFill/>
          </a:ln>
        </p:spPr>
      </p:pic>
      <p:pic>
        <p:nvPicPr>
          <p:cNvPr id="232" name="Google Shape;232;p31"/>
          <p:cNvPicPr preferRelativeResize="0"/>
          <p:nvPr/>
        </p:nvPicPr>
        <p:blipFill rotWithShape="1">
          <a:blip r:embed="rId7">
            <a:alphaModFix/>
          </a:blip>
          <a:srcRect/>
          <a:stretch/>
        </p:blipFill>
        <p:spPr>
          <a:xfrm>
            <a:off x="8291711" y="3904442"/>
            <a:ext cx="3385627" cy="2539221"/>
          </a:xfrm>
          <a:prstGeom prst="rect">
            <a:avLst/>
          </a:prstGeom>
          <a:noFill/>
          <a:ln>
            <a:noFill/>
          </a:ln>
        </p:spPr>
      </p:pic>
      <p:pic>
        <p:nvPicPr>
          <p:cNvPr id="233" name="Google Shape;233;p31"/>
          <p:cNvPicPr preferRelativeResize="0"/>
          <p:nvPr/>
        </p:nvPicPr>
        <p:blipFill rotWithShape="1">
          <a:blip r:embed="rId8">
            <a:alphaModFix/>
          </a:blip>
          <a:srcRect/>
          <a:stretch/>
        </p:blipFill>
        <p:spPr>
          <a:xfrm>
            <a:off x="8321833" y="755208"/>
            <a:ext cx="3355505" cy="251663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39" name="Google Shape;239;p32"/>
          <p:cNvPicPr preferRelativeResize="0"/>
          <p:nvPr/>
        </p:nvPicPr>
        <p:blipFill rotWithShape="1">
          <a:blip r:embed="rId3">
            <a:alphaModFix/>
          </a:blip>
          <a:srcRect/>
          <a:stretch/>
        </p:blipFill>
        <p:spPr>
          <a:xfrm>
            <a:off x="271463" y="711974"/>
            <a:ext cx="3622699" cy="2717025"/>
          </a:xfrm>
          <a:prstGeom prst="rect">
            <a:avLst/>
          </a:prstGeom>
          <a:noFill/>
          <a:ln>
            <a:noFill/>
          </a:ln>
        </p:spPr>
      </p:pic>
      <p:pic>
        <p:nvPicPr>
          <p:cNvPr id="240" name="Google Shape;240;p32"/>
          <p:cNvPicPr preferRelativeResize="0"/>
          <p:nvPr/>
        </p:nvPicPr>
        <p:blipFill rotWithShape="1">
          <a:blip r:embed="rId4">
            <a:alphaModFix/>
          </a:blip>
          <a:srcRect/>
          <a:stretch/>
        </p:blipFill>
        <p:spPr>
          <a:xfrm>
            <a:off x="271464" y="3744905"/>
            <a:ext cx="3636991" cy="2727743"/>
          </a:xfrm>
          <a:prstGeom prst="rect">
            <a:avLst/>
          </a:prstGeom>
          <a:noFill/>
          <a:ln>
            <a:noFill/>
          </a:ln>
        </p:spPr>
      </p:pic>
      <p:pic>
        <p:nvPicPr>
          <p:cNvPr id="241" name="Google Shape;241;p32"/>
          <p:cNvPicPr preferRelativeResize="0"/>
          <p:nvPr/>
        </p:nvPicPr>
        <p:blipFill rotWithShape="1">
          <a:blip r:embed="rId5">
            <a:alphaModFix/>
          </a:blip>
          <a:srcRect/>
          <a:stretch/>
        </p:blipFill>
        <p:spPr>
          <a:xfrm>
            <a:off x="4181476" y="757239"/>
            <a:ext cx="3562349" cy="2671761"/>
          </a:xfrm>
          <a:prstGeom prst="rect">
            <a:avLst/>
          </a:prstGeom>
          <a:noFill/>
          <a:ln>
            <a:noFill/>
          </a:ln>
        </p:spPr>
      </p:pic>
      <p:pic>
        <p:nvPicPr>
          <p:cNvPr id="242" name="Google Shape;242;p32"/>
          <p:cNvPicPr preferRelativeResize="0"/>
          <p:nvPr/>
        </p:nvPicPr>
        <p:blipFill rotWithShape="1">
          <a:blip r:embed="rId6">
            <a:alphaModFix/>
          </a:blip>
          <a:srcRect/>
          <a:stretch/>
        </p:blipFill>
        <p:spPr>
          <a:xfrm>
            <a:off x="4181476" y="3744905"/>
            <a:ext cx="3636992" cy="2727743"/>
          </a:xfrm>
          <a:prstGeom prst="rect">
            <a:avLst/>
          </a:prstGeom>
          <a:noFill/>
          <a:ln>
            <a:noFill/>
          </a:ln>
        </p:spPr>
      </p:pic>
      <p:pic>
        <p:nvPicPr>
          <p:cNvPr id="243" name="Google Shape;243;p32"/>
          <p:cNvPicPr preferRelativeResize="0"/>
          <p:nvPr/>
        </p:nvPicPr>
        <p:blipFill rotWithShape="1">
          <a:blip r:embed="rId7">
            <a:alphaModFix/>
          </a:blip>
          <a:srcRect/>
          <a:stretch/>
        </p:blipFill>
        <p:spPr>
          <a:xfrm>
            <a:off x="8181036" y="757240"/>
            <a:ext cx="3562349" cy="2671761"/>
          </a:xfrm>
          <a:prstGeom prst="rect">
            <a:avLst/>
          </a:prstGeom>
          <a:noFill/>
          <a:ln>
            <a:noFill/>
          </a:ln>
        </p:spPr>
      </p:pic>
      <p:pic>
        <p:nvPicPr>
          <p:cNvPr id="244" name="Google Shape;244;p32"/>
          <p:cNvPicPr preferRelativeResize="0"/>
          <p:nvPr/>
        </p:nvPicPr>
        <p:blipFill rotWithShape="1">
          <a:blip r:embed="rId8">
            <a:alphaModFix/>
          </a:blip>
          <a:srcRect/>
          <a:stretch/>
        </p:blipFill>
        <p:spPr>
          <a:xfrm>
            <a:off x="8128375" y="3744905"/>
            <a:ext cx="3667673" cy="275075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Google Shape;250;p33"/>
          <p:cNvPicPr preferRelativeResize="0"/>
          <p:nvPr/>
        </p:nvPicPr>
        <p:blipFill rotWithShape="1">
          <a:blip r:embed="rId3">
            <a:alphaModFix/>
          </a:blip>
          <a:srcRect/>
          <a:stretch/>
        </p:blipFill>
        <p:spPr>
          <a:xfrm>
            <a:off x="488647" y="776736"/>
            <a:ext cx="3420638" cy="2565479"/>
          </a:xfrm>
          <a:prstGeom prst="rect">
            <a:avLst/>
          </a:prstGeom>
          <a:noFill/>
          <a:ln>
            <a:noFill/>
          </a:ln>
        </p:spPr>
      </p:pic>
      <p:pic>
        <p:nvPicPr>
          <p:cNvPr id="251" name="Google Shape;251;p33"/>
          <p:cNvPicPr preferRelativeResize="0"/>
          <p:nvPr/>
        </p:nvPicPr>
        <p:blipFill rotWithShape="1">
          <a:blip r:embed="rId4">
            <a:alphaModFix/>
          </a:blip>
          <a:srcRect/>
          <a:stretch/>
        </p:blipFill>
        <p:spPr>
          <a:xfrm>
            <a:off x="372533" y="3989314"/>
            <a:ext cx="3428191" cy="2571143"/>
          </a:xfrm>
          <a:prstGeom prst="rect">
            <a:avLst/>
          </a:prstGeom>
          <a:noFill/>
          <a:ln>
            <a:noFill/>
          </a:ln>
        </p:spPr>
      </p:pic>
      <p:pic>
        <p:nvPicPr>
          <p:cNvPr id="252" name="Google Shape;252;p33"/>
          <p:cNvPicPr preferRelativeResize="0"/>
          <p:nvPr/>
        </p:nvPicPr>
        <p:blipFill rotWithShape="1">
          <a:blip r:embed="rId5">
            <a:alphaModFix/>
          </a:blip>
          <a:srcRect/>
          <a:stretch/>
        </p:blipFill>
        <p:spPr>
          <a:xfrm>
            <a:off x="4402562" y="776737"/>
            <a:ext cx="3420638" cy="2565479"/>
          </a:xfrm>
          <a:prstGeom prst="rect">
            <a:avLst/>
          </a:prstGeom>
          <a:noFill/>
          <a:ln>
            <a:noFill/>
          </a:ln>
        </p:spPr>
      </p:pic>
      <p:pic>
        <p:nvPicPr>
          <p:cNvPr id="253" name="Google Shape;253;p33"/>
          <p:cNvPicPr preferRelativeResize="0"/>
          <p:nvPr/>
        </p:nvPicPr>
        <p:blipFill rotWithShape="1">
          <a:blip r:embed="rId6">
            <a:alphaModFix/>
          </a:blip>
          <a:srcRect/>
          <a:stretch/>
        </p:blipFill>
        <p:spPr>
          <a:xfrm>
            <a:off x="4439353" y="4066414"/>
            <a:ext cx="3383847" cy="2537885"/>
          </a:xfrm>
          <a:prstGeom prst="rect">
            <a:avLst/>
          </a:prstGeom>
          <a:noFill/>
          <a:ln>
            <a:noFill/>
          </a:ln>
        </p:spPr>
      </p:pic>
      <p:pic>
        <p:nvPicPr>
          <p:cNvPr id="254" name="Google Shape;254;p33"/>
          <p:cNvPicPr preferRelativeResize="0"/>
          <p:nvPr/>
        </p:nvPicPr>
        <p:blipFill rotWithShape="1">
          <a:blip r:embed="rId7">
            <a:alphaModFix/>
          </a:blip>
          <a:srcRect/>
          <a:stretch/>
        </p:blipFill>
        <p:spPr>
          <a:xfrm>
            <a:off x="8366582" y="776737"/>
            <a:ext cx="3420638" cy="2565479"/>
          </a:xfrm>
          <a:prstGeom prst="rect">
            <a:avLst/>
          </a:prstGeom>
          <a:noFill/>
          <a:ln>
            <a:noFill/>
          </a:ln>
        </p:spPr>
      </p:pic>
      <p:pic>
        <p:nvPicPr>
          <p:cNvPr id="255" name="Google Shape;255;p33"/>
          <p:cNvPicPr preferRelativeResize="0"/>
          <p:nvPr/>
        </p:nvPicPr>
        <p:blipFill rotWithShape="1">
          <a:blip r:embed="rId8">
            <a:alphaModFix/>
          </a:blip>
          <a:srcRect/>
          <a:stretch/>
        </p:blipFill>
        <p:spPr>
          <a:xfrm>
            <a:off x="8461829" y="4066414"/>
            <a:ext cx="3325391" cy="249404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p34"/>
          <p:cNvPicPr preferRelativeResize="0"/>
          <p:nvPr/>
        </p:nvPicPr>
        <p:blipFill rotWithShape="1">
          <a:blip r:embed="rId3">
            <a:alphaModFix/>
          </a:blip>
          <a:srcRect/>
          <a:stretch/>
        </p:blipFill>
        <p:spPr>
          <a:xfrm>
            <a:off x="189060" y="552837"/>
            <a:ext cx="3599744" cy="2699807"/>
          </a:xfrm>
          <a:prstGeom prst="rect">
            <a:avLst/>
          </a:prstGeom>
          <a:noFill/>
          <a:ln>
            <a:noFill/>
          </a:ln>
        </p:spPr>
      </p:pic>
      <p:pic>
        <p:nvPicPr>
          <p:cNvPr id="262" name="Google Shape;262;p34"/>
          <p:cNvPicPr preferRelativeResize="0"/>
          <p:nvPr/>
        </p:nvPicPr>
        <p:blipFill rotWithShape="1">
          <a:blip r:embed="rId4">
            <a:alphaModFix/>
          </a:blip>
          <a:srcRect/>
          <a:stretch/>
        </p:blipFill>
        <p:spPr>
          <a:xfrm>
            <a:off x="189060" y="3639989"/>
            <a:ext cx="3776331" cy="2832248"/>
          </a:xfrm>
          <a:prstGeom prst="rect">
            <a:avLst/>
          </a:prstGeom>
          <a:noFill/>
          <a:ln>
            <a:noFill/>
          </a:ln>
        </p:spPr>
      </p:pic>
      <p:pic>
        <p:nvPicPr>
          <p:cNvPr id="263" name="Google Shape;263;p34"/>
          <p:cNvPicPr preferRelativeResize="0"/>
          <p:nvPr/>
        </p:nvPicPr>
        <p:blipFill rotWithShape="1">
          <a:blip r:embed="rId5">
            <a:alphaModFix/>
          </a:blip>
          <a:srcRect/>
          <a:stretch/>
        </p:blipFill>
        <p:spPr>
          <a:xfrm>
            <a:off x="4169810" y="557433"/>
            <a:ext cx="3574015" cy="2680511"/>
          </a:xfrm>
          <a:prstGeom prst="rect">
            <a:avLst/>
          </a:prstGeom>
          <a:noFill/>
          <a:ln>
            <a:noFill/>
          </a:ln>
        </p:spPr>
      </p:pic>
      <p:pic>
        <p:nvPicPr>
          <p:cNvPr id="264" name="Google Shape;264;p34"/>
          <p:cNvPicPr preferRelativeResize="0"/>
          <p:nvPr/>
        </p:nvPicPr>
        <p:blipFill rotWithShape="1">
          <a:blip r:embed="rId6">
            <a:alphaModFix/>
          </a:blip>
          <a:srcRect/>
          <a:stretch/>
        </p:blipFill>
        <p:spPr>
          <a:xfrm>
            <a:off x="4169810" y="3714748"/>
            <a:ext cx="3712496" cy="2784372"/>
          </a:xfrm>
          <a:prstGeom prst="rect">
            <a:avLst/>
          </a:prstGeom>
          <a:noFill/>
          <a:ln>
            <a:noFill/>
          </a:ln>
        </p:spPr>
      </p:pic>
      <p:pic>
        <p:nvPicPr>
          <p:cNvPr id="265" name="Google Shape;265;p34"/>
          <p:cNvPicPr preferRelativeResize="0"/>
          <p:nvPr/>
        </p:nvPicPr>
        <p:blipFill rotWithShape="1">
          <a:blip r:embed="rId7">
            <a:alphaModFix/>
          </a:blip>
          <a:srcRect/>
          <a:stretch/>
        </p:blipFill>
        <p:spPr>
          <a:xfrm>
            <a:off x="8124831" y="528639"/>
            <a:ext cx="3638546" cy="2728910"/>
          </a:xfrm>
          <a:prstGeom prst="rect">
            <a:avLst/>
          </a:prstGeom>
          <a:noFill/>
          <a:ln>
            <a:noFill/>
          </a:ln>
        </p:spPr>
      </p:pic>
      <p:pic>
        <p:nvPicPr>
          <p:cNvPr id="266" name="Google Shape;266;p34"/>
          <p:cNvPicPr preferRelativeResize="0"/>
          <p:nvPr/>
        </p:nvPicPr>
        <p:blipFill rotWithShape="1">
          <a:blip r:embed="rId8">
            <a:alphaModFix/>
          </a:blip>
          <a:srcRect/>
          <a:stretch/>
        </p:blipFill>
        <p:spPr>
          <a:xfrm>
            <a:off x="8105778" y="3714748"/>
            <a:ext cx="3676652" cy="2757489"/>
          </a:xfrm>
          <a:prstGeom prst="rect">
            <a:avLst/>
          </a:prstGeom>
          <a:noFill/>
          <a:ln>
            <a:noFill/>
          </a:ln>
        </p:spPr>
      </p:pic>
      <p:sp>
        <p:nvSpPr>
          <p:cNvPr id="267" name="Google Shape;267;p34"/>
          <p:cNvSpPr/>
          <p:nvPr/>
        </p:nvSpPr>
        <p:spPr>
          <a:xfrm rot="-2257953">
            <a:off x="9108050" y="4766461"/>
            <a:ext cx="1672107" cy="815170"/>
          </a:xfrm>
          <a:prstGeom prst="rect">
            <a:avLst/>
          </a:prstGeom>
          <a:noFill/>
          <a:ln w="571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8" name="Google Shape;268;p34"/>
          <p:cNvSpPr txBox="1"/>
          <p:nvPr/>
        </p:nvSpPr>
        <p:spPr>
          <a:xfrm>
            <a:off x="8975835" y="4989380"/>
            <a:ext cx="21020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1</a:t>
            </a:r>
            <a:endParaRPr/>
          </a:p>
        </p:txBody>
      </p:sp>
      <p:sp>
        <p:nvSpPr>
          <p:cNvPr id="269" name="Google Shape;269;p34"/>
          <p:cNvSpPr txBox="1"/>
          <p:nvPr/>
        </p:nvSpPr>
        <p:spPr>
          <a:xfrm>
            <a:off x="9543393" y="5912069"/>
            <a:ext cx="131379"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2</a:t>
            </a:r>
            <a:endParaRPr/>
          </a:p>
        </p:txBody>
      </p:sp>
      <p:sp>
        <p:nvSpPr>
          <p:cNvPr id="270" name="Google Shape;270;p34"/>
          <p:cNvSpPr txBox="1"/>
          <p:nvPr/>
        </p:nvSpPr>
        <p:spPr>
          <a:xfrm>
            <a:off x="10000592" y="4066691"/>
            <a:ext cx="204951"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3</a:t>
            </a:r>
            <a:endParaRPr/>
          </a:p>
        </p:txBody>
      </p:sp>
      <p:sp>
        <p:nvSpPr>
          <p:cNvPr id="271" name="Google Shape;271;p34"/>
          <p:cNvSpPr txBox="1"/>
          <p:nvPr/>
        </p:nvSpPr>
        <p:spPr>
          <a:xfrm>
            <a:off x="10686279" y="4989380"/>
            <a:ext cx="16618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4</a:t>
            </a:r>
            <a:endParaRPr/>
          </a:p>
        </p:txBody>
      </p:sp>
      <p:sp>
        <p:nvSpPr>
          <p:cNvPr id="272" name="Google Shape;272;p34"/>
          <p:cNvSpPr/>
          <p:nvPr/>
        </p:nvSpPr>
        <p:spPr>
          <a:xfrm rot="-4598018">
            <a:off x="5129125" y="5133313"/>
            <a:ext cx="1455683" cy="714703"/>
          </a:xfrm>
          <a:prstGeom prst="rect">
            <a:avLst/>
          </a:pr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3" name="Google Shape;273;p34"/>
          <p:cNvSpPr txBox="1"/>
          <p:nvPr/>
        </p:nvSpPr>
        <p:spPr>
          <a:xfrm>
            <a:off x="5117562" y="5781348"/>
            <a:ext cx="157655"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1</a:t>
            </a:r>
            <a:endParaRPr/>
          </a:p>
        </p:txBody>
      </p:sp>
      <p:sp>
        <p:nvSpPr>
          <p:cNvPr id="274" name="Google Shape;274;p34"/>
          <p:cNvSpPr txBox="1"/>
          <p:nvPr/>
        </p:nvSpPr>
        <p:spPr>
          <a:xfrm>
            <a:off x="6026058" y="6002801"/>
            <a:ext cx="25587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2</a:t>
            </a:r>
            <a:endParaRPr/>
          </a:p>
        </p:txBody>
      </p:sp>
      <p:sp>
        <p:nvSpPr>
          <p:cNvPr id="275" name="Google Shape;275;p34"/>
          <p:cNvSpPr txBox="1"/>
          <p:nvPr/>
        </p:nvSpPr>
        <p:spPr>
          <a:xfrm>
            <a:off x="5456648" y="4568547"/>
            <a:ext cx="11226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3</a:t>
            </a:r>
            <a:endParaRPr/>
          </a:p>
        </p:txBody>
      </p:sp>
      <p:sp>
        <p:nvSpPr>
          <p:cNvPr id="276" name="Google Shape;276;p34"/>
          <p:cNvSpPr txBox="1"/>
          <p:nvPr/>
        </p:nvSpPr>
        <p:spPr>
          <a:xfrm>
            <a:off x="6328393" y="4804714"/>
            <a:ext cx="167868"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4</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1"/>
        <p:cNvGrpSpPr/>
        <p:nvPr/>
      </p:nvGrpSpPr>
      <p:grpSpPr>
        <a:xfrm>
          <a:off x="0" y="0"/>
          <a:ext cx="0" cy="0"/>
          <a:chOff x="0" y="0"/>
          <a:chExt cx="0" cy="0"/>
        </a:xfrm>
      </p:grpSpPr>
      <p:pic>
        <p:nvPicPr>
          <p:cNvPr id="282" name="Google Shape;282;p35"/>
          <p:cNvPicPr preferRelativeResize="0"/>
          <p:nvPr/>
        </p:nvPicPr>
        <p:blipFill rotWithShape="1">
          <a:blip r:embed="rId3">
            <a:alphaModFix/>
          </a:blip>
          <a:srcRect/>
          <a:stretch/>
        </p:blipFill>
        <p:spPr>
          <a:xfrm>
            <a:off x="634609" y="643467"/>
            <a:ext cx="3098023" cy="2475653"/>
          </a:xfrm>
          <a:prstGeom prst="rect">
            <a:avLst/>
          </a:prstGeom>
          <a:noFill/>
          <a:ln>
            <a:noFill/>
          </a:ln>
        </p:spPr>
      </p:pic>
      <p:pic>
        <p:nvPicPr>
          <p:cNvPr id="283" name="Google Shape;283;p35"/>
          <p:cNvPicPr preferRelativeResize="0"/>
          <p:nvPr/>
        </p:nvPicPr>
        <p:blipFill rotWithShape="1">
          <a:blip r:embed="rId4">
            <a:alphaModFix/>
          </a:blip>
          <a:srcRect/>
          <a:stretch/>
        </p:blipFill>
        <p:spPr>
          <a:xfrm>
            <a:off x="4463514" y="650497"/>
            <a:ext cx="3089226" cy="2468623"/>
          </a:xfrm>
          <a:prstGeom prst="rect">
            <a:avLst/>
          </a:prstGeom>
          <a:noFill/>
          <a:ln>
            <a:noFill/>
          </a:ln>
        </p:spPr>
      </p:pic>
      <p:pic>
        <p:nvPicPr>
          <p:cNvPr id="284" name="Google Shape;284;p35"/>
          <p:cNvPicPr preferRelativeResize="0"/>
          <p:nvPr/>
        </p:nvPicPr>
        <p:blipFill rotWithShape="1">
          <a:blip r:embed="rId5">
            <a:alphaModFix/>
          </a:blip>
          <a:srcRect/>
          <a:stretch/>
        </p:blipFill>
        <p:spPr>
          <a:xfrm>
            <a:off x="8395356" y="650497"/>
            <a:ext cx="3089226" cy="2468623"/>
          </a:xfrm>
          <a:prstGeom prst="rect">
            <a:avLst/>
          </a:prstGeom>
          <a:noFill/>
          <a:ln>
            <a:noFill/>
          </a:ln>
        </p:spPr>
      </p:pic>
      <p:pic>
        <p:nvPicPr>
          <p:cNvPr id="285" name="Google Shape;285;p35"/>
          <p:cNvPicPr preferRelativeResize="0"/>
          <p:nvPr/>
        </p:nvPicPr>
        <p:blipFill rotWithShape="1">
          <a:blip r:embed="rId6">
            <a:alphaModFix/>
          </a:blip>
          <a:srcRect/>
          <a:stretch/>
        </p:blipFill>
        <p:spPr>
          <a:xfrm>
            <a:off x="628525" y="3748194"/>
            <a:ext cx="3092990" cy="2471631"/>
          </a:xfrm>
          <a:prstGeom prst="rect">
            <a:avLst/>
          </a:prstGeom>
          <a:noFill/>
          <a:ln>
            <a:noFill/>
          </a:ln>
        </p:spPr>
      </p:pic>
      <p:pic>
        <p:nvPicPr>
          <p:cNvPr id="286" name="Google Shape;286;p35"/>
          <p:cNvPicPr preferRelativeResize="0"/>
          <p:nvPr/>
        </p:nvPicPr>
        <p:blipFill rotWithShape="1">
          <a:blip r:embed="rId7">
            <a:alphaModFix/>
          </a:blip>
          <a:srcRect/>
          <a:stretch/>
        </p:blipFill>
        <p:spPr>
          <a:xfrm>
            <a:off x="8427713" y="3755224"/>
            <a:ext cx="3004743" cy="2401112"/>
          </a:xfrm>
          <a:prstGeom prst="rect">
            <a:avLst/>
          </a:prstGeom>
          <a:noFill/>
          <a:ln>
            <a:noFill/>
          </a:ln>
        </p:spPr>
      </p:pic>
      <p:pic>
        <p:nvPicPr>
          <p:cNvPr id="287" name="Google Shape;287;p35"/>
          <p:cNvPicPr preferRelativeResize="0"/>
          <p:nvPr/>
        </p:nvPicPr>
        <p:blipFill rotWithShape="1">
          <a:blip r:embed="rId8">
            <a:alphaModFix/>
          </a:blip>
          <a:srcRect/>
          <a:stretch/>
        </p:blipFill>
        <p:spPr>
          <a:xfrm>
            <a:off x="4463514" y="3738361"/>
            <a:ext cx="3084193" cy="2464601"/>
          </a:xfrm>
          <a:prstGeom prst="rect">
            <a:avLst/>
          </a:prstGeom>
          <a:noFill/>
          <a:ln>
            <a:noFill/>
          </a:ln>
        </p:spPr>
      </p:pic>
      <p:sp>
        <p:nvSpPr>
          <p:cNvPr id="288" name="Google Shape;288;p35"/>
          <p:cNvSpPr txBox="1"/>
          <p:nvPr/>
        </p:nvSpPr>
        <p:spPr>
          <a:xfrm>
            <a:off x="2607853" y="650497"/>
            <a:ext cx="175736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3/12 00Z</a:t>
            </a:r>
            <a:endParaRPr/>
          </a:p>
        </p:txBody>
      </p:sp>
      <p:sp>
        <p:nvSpPr>
          <p:cNvPr id="289" name="Google Shape;289;p35"/>
          <p:cNvSpPr txBox="1"/>
          <p:nvPr/>
        </p:nvSpPr>
        <p:spPr>
          <a:xfrm>
            <a:off x="2705441" y="3779776"/>
            <a:ext cx="1140376"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3/12 12Z</a:t>
            </a:r>
            <a:endParaRPr/>
          </a:p>
        </p:txBody>
      </p:sp>
      <p:sp>
        <p:nvSpPr>
          <p:cNvPr id="290" name="Google Shape;290;p35"/>
          <p:cNvSpPr txBox="1"/>
          <p:nvPr/>
        </p:nvSpPr>
        <p:spPr>
          <a:xfrm>
            <a:off x="4463514" y="650497"/>
            <a:ext cx="124497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3/13 00Z</a:t>
            </a:r>
            <a:endParaRPr/>
          </a:p>
        </p:txBody>
      </p:sp>
      <p:sp>
        <p:nvSpPr>
          <p:cNvPr id="291" name="Google Shape;291;p35"/>
          <p:cNvSpPr txBox="1"/>
          <p:nvPr/>
        </p:nvSpPr>
        <p:spPr>
          <a:xfrm>
            <a:off x="4511728" y="3818714"/>
            <a:ext cx="1033669"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3/13 12Z</a:t>
            </a:r>
            <a:endParaRPr/>
          </a:p>
        </p:txBody>
      </p:sp>
      <p:sp>
        <p:nvSpPr>
          <p:cNvPr id="292" name="Google Shape;292;p35"/>
          <p:cNvSpPr txBox="1"/>
          <p:nvPr/>
        </p:nvSpPr>
        <p:spPr>
          <a:xfrm>
            <a:off x="8560676" y="3821491"/>
            <a:ext cx="1379293"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3/14 12Z</a:t>
            </a:r>
            <a:endParaRPr/>
          </a:p>
        </p:txBody>
      </p:sp>
      <p:sp>
        <p:nvSpPr>
          <p:cNvPr id="293" name="Google Shape;293;p35"/>
          <p:cNvSpPr txBox="1"/>
          <p:nvPr/>
        </p:nvSpPr>
        <p:spPr>
          <a:xfrm>
            <a:off x="8490856" y="650497"/>
            <a:ext cx="1116281"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3/14 00Z</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6"/>
          <p:cNvSpPr txBox="1"/>
          <p:nvPr/>
        </p:nvSpPr>
        <p:spPr>
          <a:xfrm>
            <a:off x="5437632" y="353568"/>
            <a:ext cx="1560576" cy="4001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a:solidFill>
                  <a:schemeClr val="dk1"/>
                </a:solidFill>
                <a:latin typeface="Calibri"/>
                <a:ea typeface="Calibri"/>
                <a:cs typeface="Calibri"/>
                <a:sym typeface="Calibri"/>
              </a:rPr>
              <a:t>Conclusion</a:t>
            </a:r>
            <a:endParaRPr/>
          </a:p>
        </p:txBody>
      </p:sp>
      <p:sp>
        <p:nvSpPr>
          <p:cNvPr id="301" name="Google Shape;301;p36"/>
          <p:cNvSpPr txBox="1"/>
          <p:nvPr/>
        </p:nvSpPr>
        <p:spPr>
          <a:xfrm>
            <a:off x="605642" y="753677"/>
            <a:ext cx="11470744" cy="532453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a:solidFill>
                  <a:schemeClr val="dk1"/>
                </a:solidFill>
                <a:latin typeface="Calibri"/>
                <a:ea typeface="Calibri"/>
                <a:cs typeface="Calibri"/>
                <a:sym typeface="Calibri"/>
              </a:rPr>
              <a:t>There were several key factors that lead Winter Storm Ulmer producing blizzard conditions in Nebraska (NE) and many parts of the Midwest. The first was the formation of the Colorado Low that ultimately developed into Ulmer and developed conditions that evolved into Bombogenisis status. The low front and its lifting cyclonic circulation was fed warm moist air stemming from a Maritime Tropical Air Mass. This warm tropical air mass clashed with a Continental Polar (cP) air mass and the set up was right for a significant weather event. The low front was south of Nebraska, in Kansas, and was slowed from moving east by several stationary fronts to the north. The storm continued to grow in intensity and became occluded. The cold air was being pumped in from the north with the approaching high pressure system and the low pressure system was still being fed moisture. The winds from the cold front and associated high winds created the Blizzard conditions that were experienced in many parts of Nebraska. The weather prediction center in College Park, MD confirms that 17.2” of snow fell during the Blizzard in Chadron NE.</a:t>
            </a:r>
            <a:endParaRPr/>
          </a:p>
          <a:p>
            <a:pPr marL="0" marR="0" lvl="0" indent="0" algn="l" rtl="0">
              <a:spcBef>
                <a:spcPts val="0"/>
              </a:spcBef>
              <a:spcAft>
                <a:spcPts val="0"/>
              </a:spcAft>
              <a:buNone/>
            </a:pPr>
            <a:endParaRPr sz="2000">
              <a:solidFill>
                <a:schemeClr val="dk1"/>
              </a:solidFill>
              <a:latin typeface="Calibri"/>
              <a:ea typeface="Calibri"/>
              <a:cs typeface="Calibri"/>
              <a:sym typeface="Calibri"/>
            </a:endParaRPr>
          </a:p>
          <a:p>
            <a:pPr marL="0" marR="0" lvl="0" indent="0" algn="l" rtl="0">
              <a:spcBef>
                <a:spcPts val="0"/>
              </a:spcBef>
              <a:spcAft>
                <a:spcPts val="0"/>
              </a:spcAft>
              <a:buNone/>
            </a:pPr>
            <a:r>
              <a:rPr lang="en-US" sz="2000">
                <a:solidFill>
                  <a:schemeClr val="dk1"/>
                </a:solidFill>
                <a:latin typeface="Calibri"/>
                <a:ea typeface="Calibri"/>
                <a:cs typeface="Calibri"/>
                <a:sym typeface="Calibri"/>
              </a:rPr>
              <a:t>This storm had many more far reaching implications for the Nebraska such as the  duration and magnitude  of flooding which caused catastrophic damage throughout the state. This was a storm worthy of analysis and gave this student an opportunity to put together all the concepts we have learned in class.  Meteorology and weather forecasting is complicated but is crucial to providing accurate and timely information that can save the lives of people living in a storms path.</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37"/>
          <p:cNvSpPr txBox="1"/>
          <p:nvPr/>
        </p:nvSpPr>
        <p:spPr>
          <a:xfrm>
            <a:off x="95003" y="0"/>
            <a:ext cx="12005952" cy="646330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References Page</a:t>
            </a:r>
            <a:endParaRPr/>
          </a:p>
          <a:p>
            <a:pPr marL="0" marR="0" lvl="0" indent="0" algn="ctr"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Dolce, C. Images that Show How the Latest ‘Bomb Cyclone’, Winter Storm Ulmer, Came to Be, image retrieved from </a:t>
            </a:r>
            <a:r>
              <a:rPr lang="en-US" sz="1800" u="sng">
                <a:solidFill>
                  <a:schemeClr val="hlink"/>
                </a:solidFill>
                <a:latin typeface="Calibri"/>
                <a:ea typeface="Calibri"/>
                <a:cs typeface="Calibri"/>
                <a:sym typeface="Calibri"/>
                <a:hlinkClick r:id="rId3"/>
              </a:rPr>
              <a:t>https://weather.com/safety/news/3019-03-13-winter-storm-ulmer-bombgenesis-satellite-images-bomb-cyclone</a:t>
            </a:r>
            <a:r>
              <a:rPr lang="en-US" sz="1800">
                <a:solidFill>
                  <a:schemeClr val="dk1"/>
                </a:solidFill>
                <a:latin typeface="Calibri"/>
                <a:ea typeface="Calibri"/>
                <a:cs typeface="Calibri"/>
                <a:sym typeface="Calibri"/>
              </a:rPr>
              <a:t>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Hanson, K., Late winter storm blasts the Great Plains, images retrieved from </a:t>
            </a:r>
            <a:r>
              <a:rPr lang="en-US" sz="1800" u="sng">
                <a:solidFill>
                  <a:schemeClr val="hlink"/>
                </a:solidFill>
                <a:latin typeface="Calibri"/>
                <a:ea typeface="Calibri"/>
                <a:cs typeface="Calibri"/>
                <a:sym typeface="Calibri"/>
                <a:hlinkClick r:id="rId4"/>
              </a:rPr>
              <a:t>https://earthobservatory.nasa.gov/images/144673/late-winter-storm-blasts-the-great-plains/</a:t>
            </a:r>
            <a:r>
              <a:rPr lang="en-US" sz="1800">
                <a:solidFill>
                  <a:schemeClr val="dk1"/>
                </a:solidFill>
                <a:latin typeface="Calibri"/>
                <a:ea typeface="Calibri"/>
                <a:cs typeface="Calibri"/>
                <a:sym typeface="Calibri"/>
              </a:rPr>
              <a:t>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Lutgens, F., Tarbuck, E., &amp; Herman, R. (2019) The Atmosphere: An introduction to meteorology 14</a:t>
            </a:r>
            <a:r>
              <a:rPr lang="en-US" sz="1800" baseline="30000">
                <a:solidFill>
                  <a:schemeClr val="dk1"/>
                </a:solidFill>
                <a:latin typeface="Calibri"/>
                <a:ea typeface="Calibri"/>
                <a:cs typeface="Calibri"/>
                <a:sym typeface="Calibri"/>
              </a:rPr>
              <a:t>th</a:t>
            </a:r>
            <a:r>
              <a:rPr lang="en-US" sz="1800">
                <a:solidFill>
                  <a:schemeClr val="dk1"/>
                </a:solidFill>
                <a:latin typeface="Calibri"/>
                <a:ea typeface="Calibri"/>
                <a:cs typeface="Calibri"/>
                <a:sym typeface="Calibri"/>
              </a:rPr>
              <a:t> Edition. Pearson Company</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Miller, G., (2-5-13), What is a Blizzard, as retrieved from </a:t>
            </a:r>
            <a:r>
              <a:rPr lang="en-US" sz="1800" u="sng">
                <a:solidFill>
                  <a:schemeClr val="hlink"/>
                </a:solidFill>
                <a:latin typeface="Calibri"/>
                <a:ea typeface="Calibri"/>
                <a:cs typeface="Calibri"/>
                <a:sym typeface="Calibri"/>
                <a:hlinkClick r:id="rId5"/>
              </a:rPr>
              <a:t>https://www.accuweather.com/en/weather-news/what-is-a-blizzard/5674708</a:t>
            </a:r>
            <a:r>
              <a:rPr lang="en-US" sz="1800">
                <a:solidFill>
                  <a:schemeClr val="dk1"/>
                </a:solidFill>
                <a:latin typeface="Calibri"/>
                <a:ea typeface="Calibri"/>
                <a:cs typeface="Calibri"/>
                <a:sym typeface="Calibri"/>
              </a:rPr>
              <a:t>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National Weather Service Geostationary Satellite Server, as retrieved from </a:t>
            </a:r>
            <a:r>
              <a:rPr lang="en-US" sz="1800" u="sng">
                <a:solidFill>
                  <a:schemeClr val="hlink"/>
                </a:solidFill>
                <a:latin typeface="Calibri"/>
                <a:ea typeface="Calibri"/>
                <a:cs typeface="Calibri"/>
                <a:sym typeface="Calibri"/>
                <a:hlinkClick r:id="rId6"/>
              </a:rPr>
              <a:t>http://www.goes.noaa.gov/</a:t>
            </a:r>
            <a:r>
              <a:rPr lang="en-US" sz="1800">
                <a:solidFill>
                  <a:schemeClr val="dk1"/>
                </a:solidFill>
                <a:latin typeface="Calibri"/>
                <a:ea typeface="Calibri"/>
                <a:cs typeface="Calibri"/>
                <a:sym typeface="Calibri"/>
              </a:rPr>
              <a:t>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Plymouth State University  Weather Center, as retrieved from </a:t>
            </a:r>
            <a:r>
              <a:rPr lang="en-US" sz="1800" u="sng">
                <a:solidFill>
                  <a:schemeClr val="hlink"/>
                </a:solidFill>
                <a:latin typeface="Calibri"/>
                <a:ea typeface="Calibri"/>
                <a:cs typeface="Calibri"/>
                <a:sym typeface="Calibri"/>
                <a:hlinkClick r:id="rId7"/>
              </a:rPr>
              <a:t>http://vortex.Plymouth.edu/</a:t>
            </a:r>
            <a:r>
              <a:rPr lang="en-US" sz="1800">
                <a:solidFill>
                  <a:schemeClr val="dk1"/>
                </a:solidFill>
                <a:latin typeface="Calibri"/>
                <a:ea typeface="Calibri"/>
                <a:cs typeface="Calibri"/>
                <a:sym typeface="Calibri"/>
              </a:rPr>
              <a:t>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United States Map with Topography, as retrieved from </a:t>
            </a:r>
            <a:r>
              <a:rPr lang="en-US" sz="1800" u="sng">
                <a:solidFill>
                  <a:schemeClr val="hlink"/>
                </a:solidFill>
                <a:latin typeface="Calibri"/>
                <a:ea typeface="Calibri"/>
                <a:cs typeface="Calibri"/>
                <a:sym typeface="Calibri"/>
                <a:hlinkClick r:id="rId8"/>
              </a:rPr>
              <a:t>https://worldatlas.com/webimage/countrys/namerica/usstates/bwnames.htm</a:t>
            </a:r>
            <a:r>
              <a:rPr lang="en-US" sz="1800">
                <a:solidFill>
                  <a:schemeClr val="dk1"/>
                </a:solidFill>
                <a:latin typeface="Calibri"/>
                <a:ea typeface="Calibri"/>
                <a:cs typeface="Calibri"/>
                <a:sym typeface="Calibri"/>
              </a:rPr>
              <a:t>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University Corporation for Atmospheric Research, Image Archive, as retrieved from </a:t>
            </a:r>
            <a:r>
              <a:rPr lang="en-US" sz="1800" u="sng">
                <a:solidFill>
                  <a:schemeClr val="hlink"/>
                </a:solidFill>
                <a:latin typeface="Calibri"/>
                <a:ea typeface="Calibri"/>
                <a:cs typeface="Calibri"/>
                <a:sym typeface="Calibri"/>
                <a:hlinkClick r:id="rId9"/>
              </a:rPr>
              <a:t>http://www2.mmmucar.edu/imagearchive/</a:t>
            </a:r>
            <a:r>
              <a:rPr lang="en-US" sz="1800">
                <a:solidFill>
                  <a:schemeClr val="dk1"/>
                </a:solidFill>
                <a:latin typeface="Calibri"/>
                <a:ea typeface="Calibri"/>
                <a:cs typeface="Calibri"/>
                <a:sym typeface="Calibri"/>
              </a:rPr>
              <a:t>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W. Krayer, personal communication, March/April, 2019</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4469</Words>
  <Application>Microsoft Office PowerPoint</Application>
  <PresentationFormat>Widescreen</PresentationFormat>
  <Paragraphs>124</Paragraphs>
  <Slides>23</Slides>
  <Notes>23</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23</vt:i4>
      </vt:variant>
    </vt:vector>
  </HeadingPairs>
  <TitlesOfParts>
    <vt:vector size="27" baseType="lpstr">
      <vt:lpstr>Arial</vt:lpstr>
      <vt:lpstr>Calibri</vt:lpstr>
      <vt:lpstr>Office Theme</vt:lpstr>
      <vt:lpstr>Office Theme</vt:lpstr>
      <vt:lpstr>Winter Storm Ulmer, a “Bomb Cyclone” and Blizzard in Nebraska</vt:lpstr>
      <vt:lpstr>PowerPoint Presentation</vt:lpstr>
      <vt:lpstr>Background of our Topography and Features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Winter Storm Ulmer, a “Bomb Cyclone” and Blizzard in Nebraska</dc:title>
  <dc:creator>Krayer, William R</dc:creator>
  <cp:lastModifiedBy>Katherine Aguilar</cp:lastModifiedBy>
  <cp:revision>3</cp:revision>
  <dcterms:modified xsi:type="dcterms:W3CDTF">2019-11-27T16:05:23Z</dcterms:modified>
</cp:coreProperties>
</file>